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3" r:id="rId7"/>
    <p:sldId id="268" r:id="rId8"/>
    <p:sldId id="277" r:id="rId9"/>
    <p:sldId id="278" r:id="rId10"/>
    <p:sldId id="269" r:id="rId11"/>
    <p:sldId id="270" r:id="rId12"/>
    <p:sldId id="271" r:id="rId13"/>
    <p:sldId id="503" r:id="rId14"/>
    <p:sldId id="280" r:id="rId15"/>
    <p:sldId id="281" r:id="rId16"/>
    <p:sldId id="282" r:id="rId17"/>
    <p:sldId id="502" r:id="rId18"/>
    <p:sldId id="273" r:id="rId19"/>
    <p:sldId id="505" r:id="rId20"/>
    <p:sldId id="506" r:id="rId21"/>
    <p:sldId id="507" r:id="rId22"/>
    <p:sldId id="508" r:id="rId23"/>
    <p:sldId id="509" r:id="rId24"/>
    <p:sldId id="510" r:id="rId25"/>
    <p:sldId id="504" r:id="rId26"/>
    <p:sldId id="266" r:id="rId27"/>
    <p:sldId id="267" r:id="rId28"/>
    <p:sldId id="279" r:id="rId29"/>
    <p:sldId id="501" r:id="rId30"/>
  </p:sldIdLst>
  <p:sldSz cx="12192000" cy="6858000"/>
  <p:notesSz cx="6735763" cy="9866313"/>
  <p:embeddedFontLs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kYfmjnLbKs6EXbYUQLNlg8QqM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ahaj.co.in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ahaj.co.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DA09B-4C45-4776-9664-0C0564AD4F15}" type="doc">
      <dgm:prSet loTypeId="urn:microsoft.com/office/officeart/2005/8/layout/b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31DB18A6-A634-4282-8CF3-952AB7D7ED99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Identified PM/SM will go to</a:t>
          </a:r>
          <a:r>
            <a:rPr lang="en-US" sz="1400" b="1" dirty="0">
              <a:latin typeface="Trebuchet MS" panose="020B0603020202020204" pitchFamily="34" charset="0"/>
              <a:hlinkClick xmlns:r="http://schemas.openxmlformats.org/officeDocument/2006/relationships" r:id="rId1"/>
            </a:rPr>
            <a:t> www.sahaj.co.in</a:t>
          </a:r>
          <a:r>
            <a:rPr lang="en-US" sz="1400" b="1" dirty="0">
              <a:latin typeface="Trebuchet MS" panose="020B0603020202020204" pitchFamily="34" charset="0"/>
            </a:rPr>
            <a:t> portal.</a:t>
          </a:r>
          <a:endParaRPr lang="en-IN" sz="1400" b="1" dirty="0">
            <a:latin typeface="Trebuchet MS" panose="020B0603020202020204" pitchFamily="34" charset="0"/>
          </a:endParaRPr>
        </a:p>
      </dgm:t>
    </dgm:pt>
    <dgm:pt modelId="{FBF8589B-A6C9-448E-8A5C-A4599351927E}" type="parTrans" cxnId="{6A241759-1426-4480-9F3D-3EF965541327}">
      <dgm:prSet/>
      <dgm:spPr/>
      <dgm:t>
        <a:bodyPr/>
        <a:lstStyle/>
        <a:p>
          <a:endParaRPr lang="en-IN"/>
        </a:p>
      </dgm:t>
    </dgm:pt>
    <dgm:pt modelId="{654E72BB-CEEF-4BD0-980C-BA65FF2C48D5}" type="sibTrans" cxnId="{6A241759-1426-4480-9F3D-3EF965541327}">
      <dgm:prSet/>
      <dgm:spPr/>
      <dgm:t>
        <a:bodyPr/>
        <a:lstStyle/>
        <a:p>
          <a:endParaRPr lang="en-IN"/>
        </a:p>
      </dgm:t>
    </dgm:pt>
    <dgm:pt modelId="{967FE25A-6EB9-4A20-91BF-CC4AD200BB60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Click JIO Distributor option.</a:t>
          </a:r>
          <a:endParaRPr lang="en-IN" sz="1400" dirty="0">
            <a:latin typeface="Trebuchet MS" panose="020B0603020202020204" pitchFamily="34" charset="0"/>
          </a:endParaRPr>
        </a:p>
      </dgm:t>
    </dgm:pt>
    <dgm:pt modelId="{D9FB1A60-3E17-4724-8996-143D231D111E}" type="parTrans" cxnId="{339F7540-4A9D-4712-B360-BC26DF067846}">
      <dgm:prSet/>
      <dgm:spPr/>
      <dgm:t>
        <a:bodyPr/>
        <a:lstStyle/>
        <a:p>
          <a:endParaRPr lang="en-IN"/>
        </a:p>
      </dgm:t>
    </dgm:pt>
    <dgm:pt modelId="{3BDCA263-209E-4EE9-B11A-3676FD398447}" type="sibTrans" cxnId="{339F7540-4A9D-4712-B360-BC26DF067846}">
      <dgm:prSet/>
      <dgm:spPr/>
      <dgm:t>
        <a:bodyPr/>
        <a:lstStyle/>
        <a:p>
          <a:endParaRPr lang="en-IN"/>
        </a:p>
      </dgm:t>
    </dgm:pt>
    <dgm:pt modelId="{0B8C36F6-1020-464A-A9E3-47897DB0DDCF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Enter all the mandatory information in the application form and submit.</a:t>
          </a:r>
          <a:endParaRPr lang="en-IN" sz="1400" b="1" dirty="0">
            <a:latin typeface="Trebuchet MS" panose="020B0603020202020204" pitchFamily="34" charset="0"/>
          </a:endParaRPr>
        </a:p>
      </dgm:t>
    </dgm:pt>
    <dgm:pt modelId="{B82FEAA9-59BB-409C-9920-5F22EF5600C3}" type="parTrans" cxnId="{BB254A7B-A068-4598-BF9B-8EE9020C9C82}">
      <dgm:prSet/>
      <dgm:spPr/>
      <dgm:t>
        <a:bodyPr/>
        <a:lstStyle/>
        <a:p>
          <a:endParaRPr lang="en-IN"/>
        </a:p>
      </dgm:t>
    </dgm:pt>
    <dgm:pt modelId="{39E8B577-56FC-42BE-A433-2C76F0EC8A63}" type="sibTrans" cxnId="{BB254A7B-A068-4598-BF9B-8EE9020C9C82}">
      <dgm:prSet/>
      <dgm:spPr/>
      <dgm:t>
        <a:bodyPr/>
        <a:lstStyle/>
        <a:p>
          <a:endParaRPr lang="en-IN"/>
        </a:p>
      </dgm:t>
    </dgm:pt>
    <dgm:pt modelId="{CAD1BEDF-4F8C-4B75-BD2A-E764C6558DAB}">
      <dgm:prSet phldrT="[Text]" custT="1"/>
      <dgm:spPr/>
      <dgm:t>
        <a:bodyPr/>
        <a:lstStyle/>
        <a:p>
          <a:r>
            <a:rPr lang="en-IN" sz="1400" b="1" dirty="0">
              <a:latin typeface="Trebuchet MS" panose="020B0603020202020204" pitchFamily="34" charset="0"/>
            </a:rPr>
            <a:t>Make the payment of One-time distributor onboarding amount through </a:t>
          </a:r>
          <a:r>
            <a:rPr lang="en-IN" sz="1400" b="1" dirty="0" err="1">
              <a:latin typeface="Trebuchet MS" panose="020B0603020202020204" pitchFamily="34" charset="0"/>
            </a:rPr>
            <a:t>Skash</a:t>
          </a:r>
          <a:r>
            <a:rPr lang="en-IN" sz="1400" b="1" dirty="0">
              <a:latin typeface="Trebuchet MS" panose="020B0603020202020204" pitchFamily="34" charset="0"/>
            </a:rPr>
            <a:t> wallet and download receipt.</a:t>
          </a:r>
        </a:p>
      </dgm:t>
    </dgm:pt>
    <dgm:pt modelId="{44E5C340-7B78-4231-8529-0D4B82992312}" type="parTrans" cxnId="{BD4189C4-FA0E-4FCB-9B21-F47AB3B5351C}">
      <dgm:prSet/>
      <dgm:spPr/>
      <dgm:t>
        <a:bodyPr/>
        <a:lstStyle/>
        <a:p>
          <a:endParaRPr lang="en-IN"/>
        </a:p>
      </dgm:t>
    </dgm:pt>
    <dgm:pt modelId="{AEEFADBA-1D4F-4E6A-A780-B6CAF4D00D9F}" type="sibTrans" cxnId="{BD4189C4-FA0E-4FCB-9B21-F47AB3B5351C}">
      <dgm:prSet/>
      <dgm:spPr/>
      <dgm:t>
        <a:bodyPr/>
        <a:lstStyle/>
        <a:p>
          <a:endParaRPr lang="en-IN"/>
        </a:p>
      </dgm:t>
    </dgm:pt>
    <dgm:pt modelId="{4148C142-6AE3-4C9E-A5F2-122E58A1C3FC}">
      <dgm:prSet phldrT="[Text]" custT="1"/>
      <dgm:spPr/>
      <dgm:t>
        <a:bodyPr/>
        <a:lstStyle/>
        <a:p>
          <a:r>
            <a:rPr lang="en-IN" sz="1400" b="1" dirty="0">
              <a:latin typeface="Trebuchet MS" panose="020B0603020202020204" pitchFamily="34" charset="0"/>
            </a:rPr>
            <a:t>Download all documents related to distributor onboarding. </a:t>
          </a:r>
        </a:p>
      </dgm:t>
    </dgm:pt>
    <dgm:pt modelId="{A17D0ED6-783F-4EA2-BE34-5B613CDF2390}" type="parTrans" cxnId="{14FFB153-1762-42BB-A7A1-8AA03C814FBF}">
      <dgm:prSet/>
      <dgm:spPr/>
      <dgm:t>
        <a:bodyPr/>
        <a:lstStyle/>
        <a:p>
          <a:endParaRPr lang="en-IN"/>
        </a:p>
      </dgm:t>
    </dgm:pt>
    <dgm:pt modelId="{2E5B3A9D-5EFF-4186-9544-E22EA2907155}" type="sibTrans" cxnId="{14FFB153-1762-42BB-A7A1-8AA03C814FBF}">
      <dgm:prSet/>
      <dgm:spPr/>
      <dgm:t>
        <a:bodyPr/>
        <a:lstStyle/>
        <a:p>
          <a:endParaRPr lang="en-IN"/>
        </a:p>
      </dgm:t>
    </dgm:pt>
    <dgm:pt modelId="{AD6544F6-DFE9-4989-8A27-762AFA15E93A}">
      <dgm:prSet phldrT="[Text]" custT="1"/>
      <dgm:spPr/>
      <dgm:t>
        <a:bodyPr/>
        <a:lstStyle/>
        <a:p>
          <a:r>
            <a:rPr lang="en-IN" sz="1400" b="1" dirty="0">
              <a:latin typeface="Trebuchet MS" panose="020B0603020202020204" pitchFamily="34" charset="0"/>
            </a:rPr>
            <a:t>Take printout, provide signature and send it to the concerned State SPOC of Sahaj.</a:t>
          </a:r>
        </a:p>
      </dgm:t>
    </dgm:pt>
    <dgm:pt modelId="{86FBE2AE-06E9-4804-A752-EFFFCB42A8B8}" type="parTrans" cxnId="{4BE98C8E-DE97-479C-BAB1-69DF93F65257}">
      <dgm:prSet/>
      <dgm:spPr/>
      <dgm:t>
        <a:bodyPr/>
        <a:lstStyle/>
        <a:p>
          <a:endParaRPr lang="en-IN"/>
        </a:p>
      </dgm:t>
    </dgm:pt>
    <dgm:pt modelId="{E6CE39DA-5896-4794-8251-0A498CF0A678}" type="sibTrans" cxnId="{4BE98C8E-DE97-479C-BAB1-69DF93F65257}">
      <dgm:prSet/>
      <dgm:spPr/>
      <dgm:t>
        <a:bodyPr/>
        <a:lstStyle/>
        <a:p>
          <a:endParaRPr lang="en-IN"/>
        </a:p>
      </dgm:t>
    </dgm:pt>
    <dgm:pt modelId="{1D78550A-8051-4FA1-B0B5-BF1A3458834E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Once the documents are signed the SPOC will make entry of the regional Distributor in RRL system.</a:t>
          </a:r>
          <a:endParaRPr lang="en-IN" sz="1400" dirty="0">
            <a:latin typeface="Trebuchet MS" panose="020B0603020202020204" pitchFamily="34" charset="0"/>
          </a:endParaRPr>
        </a:p>
      </dgm:t>
    </dgm:pt>
    <dgm:pt modelId="{91C622A9-E2CA-47CB-9B05-69B54E634C83}" type="parTrans" cxnId="{A2383C96-AD9C-493D-A879-9882E6F8705C}">
      <dgm:prSet/>
      <dgm:spPr/>
      <dgm:t>
        <a:bodyPr/>
        <a:lstStyle/>
        <a:p>
          <a:endParaRPr lang="en-IN"/>
        </a:p>
      </dgm:t>
    </dgm:pt>
    <dgm:pt modelId="{E5DF537B-0943-485A-9848-7B7AF8A39B75}" type="sibTrans" cxnId="{A2383C96-AD9C-493D-A879-9882E6F8705C}">
      <dgm:prSet/>
      <dgm:spPr/>
      <dgm:t>
        <a:bodyPr/>
        <a:lstStyle/>
        <a:p>
          <a:endParaRPr lang="en-IN"/>
        </a:p>
      </dgm:t>
    </dgm:pt>
    <dgm:pt modelId="{5EC7B9DF-9AA7-48C8-A3E0-195EF900AA86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RRL will generate a unique PRM ID against every successfully onboarded RD.</a:t>
          </a:r>
          <a:endParaRPr lang="en-IN" sz="1400" b="1" dirty="0">
            <a:latin typeface="Trebuchet MS" panose="020B0603020202020204" pitchFamily="34" charset="0"/>
          </a:endParaRPr>
        </a:p>
      </dgm:t>
    </dgm:pt>
    <dgm:pt modelId="{0BCAA4F3-237A-4229-80A2-19350A97E4D2}" type="parTrans" cxnId="{C9E20110-3424-4BE4-93FC-8D6AE0228316}">
      <dgm:prSet/>
      <dgm:spPr/>
      <dgm:t>
        <a:bodyPr/>
        <a:lstStyle/>
        <a:p>
          <a:endParaRPr lang="en-IN"/>
        </a:p>
      </dgm:t>
    </dgm:pt>
    <dgm:pt modelId="{26FDC2FE-ACC6-4A56-AC06-9B0D93A9AE8C}" type="sibTrans" cxnId="{C9E20110-3424-4BE4-93FC-8D6AE0228316}">
      <dgm:prSet/>
      <dgm:spPr/>
      <dgm:t>
        <a:bodyPr/>
        <a:lstStyle/>
        <a:p>
          <a:endParaRPr lang="en-IN"/>
        </a:p>
      </dgm:t>
    </dgm:pt>
    <dgm:pt modelId="{CE59DE12-44C5-4C47-B6DA-AA2F01FE83EC}">
      <dgm:prSet phldrT="[Text]" custT="1"/>
      <dgm:spPr/>
      <dgm:t>
        <a:bodyPr/>
        <a:lstStyle/>
        <a:p>
          <a:r>
            <a:rPr lang="en-US" sz="1400" b="1" dirty="0">
              <a:latin typeface="Trebuchet MS" panose="020B0603020202020204" pitchFamily="34" charset="0"/>
            </a:rPr>
            <a:t>Concerned SPOC will inform the Regional Distributor about his status with RRL.</a:t>
          </a:r>
          <a:endParaRPr lang="en-IN" sz="1400" b="1" dirty="0">
            <a:latin typeface="Trebuchet MS" panose="020B0603020202020204" pitchFamily="34" charset="0"/>
          </a:endParaRPr>
        </a:p>
      </dgm:t>
    </dgm:pt>
    <dgm:pt modelId="{F3EAF84D-9AC0-4B92-9DB7-226440786E6D}" type="parTrans" cxnId="{A0890A82-9B08-48E7-9B51-7B70A41AE0B5}">
      <dgm:prSet/>
      <dgm:spPr/>
      <dgm:t>
        <a:bodyPr/>
        <a:lstStyle/>
        <a:p>
          <a:endParaRPr lang="en-IN"/>
        </a:p>
      </dgm:t>
    </dgm:pt>
    <dgm:pt modelId="{F72EC5F6-9121-4CE8-87E7-11B8578735B9}" type="sibTrans" cxnId="{A0890A82-9B08-48E7-9B51-7B70A41AE0B5}">
      <dgm:prSet/>
      <dgm:spPr/>
      <dgm:t>
        <a:bodyPr/>
        <a:lstStyle/>
        <a:p>
          <a:endParaRPr lang="en-IN"/>
        </a:p>
      </dgm:t>
    </dgm:pt>
    <dgm:pt modelId="{1F3B22D6-024D-4656-8449-18CDD5420CC2}">
      <dgm:prSet phldrT="[Text]" custT="1"/>
      <dgm:spPr/>
      <dgm:t>
        <a:bodyPr/>
        <a:lstStyle/>
        <a:p>
          <a:r>
            <a:rPr lang="en-IN" sz="1400" b="1" dirty="0">
              <a:latin typeface="Trebuchet MS" panose="020B0603020202020204" pitchFamily="34" charset="0"/>
            </a:rPr>
            <a:t>The Sahaj SPOC will check all the documents and after verification will get it signed by State level authority.</a:t>
          </a:r>
        </a:p>
      </dgm:t>
    </dgm:pt>
    <dgm:pt modelId="{5BA7BCA7-6197-4E7A-810F-A776D494D1E4}" type="parTrans" cxnId="{B00D294D-7C9B-44E9-8B2C-E5F41AFAFC24}">
      <dgm:prSet/>
      <dgm:spPr/>
      <dgm:t>
        <a:bodyPr/>
        <a:lstStyle/>
        <a:p>
          <a:endParaRPr lang="en-IN"/>
        </a:p>
      </dgm:t>
    </dgm:pt>
    <dgm:pt modelId="{A87B74A5-BF3A-4F41-907A-C29D3777DE0B}" type="sibTrans" cxnId="{B00D294D-7C9B-44E9-8B2C-E5F41AFAFC24}">
      <dgm:prSet/>
      <dgm:spPr/>
      <dgm:t>
        <a:bodyPr/>
        <a:lstStyle/>
        <a:p>
          <a:endParaRPr lang="en-IN"/>
        </a:p>
      </dgm:t>
    </dgm:pt>
    <dgm:pt modelId="{558C64E0-1646-4948-9A4E-C97C83D36710}" type="pres">
      <dgm:prSet presAssocID="{AD0DA09B-4C45-4776-9664-0C0564AD4F15}" presName="Name0" presStyleCnt="0">
        <dgm:presLayoutVars>
          <dgm:dir/>
          <dgm:resizeHandles val="exact"/>
        </dgm:presLayoutVars>
      </dgm:prSet>
      <dgm:spPr/>
    </dgm:pt>
    <dgm:pt modelId="{9947DF33-913E-4CC7-9B05-7B4B32A2B769}" type="pres">
      <dgm:prSet presAssocID="{31DB18A6-A634-4282-8CF3-952AB7D7ED99}" presName="node" presStyleLbl="node1" presStyleIdx="0" presStyleCnt="10">
        <dgm:presLayoutVars>
          <dgm:bulletEnabled val="1"/>
        </dgm:presLayoutVars>
      </dgm:prSet>
      <dgm:spPr/>
    </dgm:pt>
    <dgm:pt modelId="{04B34CAC-F1BC-4BE9-8FD4-0164515B9399}" type="pres">
      <dgm:prSet presAssocID="{654E72BB-CEEF-4BD0-980C-BA65FF2C48D5}" presName="sibTrans" presStyleLbl="sibTrans1D1" presStyleIdx="0" presStyleCnt="9"/>
      <dgm:spPr/>
    </dgm:pt>
    <dgm:pt modelId="{758CE64F-30C6-459B-B993-AB71A3DEB836}" type="pres">
      <dgm:prSet presAssocID="{654E72BB-CEEF-4BD0-980C-BA65FF2C48D5}" presName="connectorText" presStyleLbl="sibTrans1D1" presStyleIdx="0" presStyleCnt="9"/>
      <dgm:spPr/>
    </dgm:pt>
    <dgm:pt modelId="{19A563FE-7752-42BE-88F6-7460A7002982}" type="pres">
      <dgm:prSet presAssocID="{967FE25A-6EB9-4A20-91BF-CC4AD200BB60}" presName="node" presStyleLbl="node1" presStyleIdx="1" presStyleCnt="10">
        <dgm:presLayoutVars>
          <dgm:bulletEnabled val="1"/>
        </dgm:presLayoutVars>
      </dgm:prSet>
      <dgm:spPr/>
    </dgm:pt>
    <dgm:pt modelId="{F59859EB-1E2D-4EFF-BDD8-506792A9DB88}" type="pres">
      <dgm:prSet presAssocID="{3BDCA263-209E-4EE9-B11A-3676FD398447}" presName="sibTrans" presStyleLbl="sibTrans1D1" presStyleIdx="1" presStyleCnt="9"/>
      <dgm:spPr/>
    </dgm:pt>
    <dgm:pt modelId="{FFC7CE94-FCC2-4B60-83F9-7DF860E691CC}" type="pres">
      <dgm:prSet presAssocID="{3BDCA263-209E-4EE9-B11A-3676FD398447}" presName="connectorText" presStyleLbl="sibTrans1D1" presStyleIdx="1" presStyleCnt="9"/>
      <dgm:spPr/>
    </dgm:pt>
    <dgm:pt modelId="{1449A832-22E5-4893-9E3C-8F3C32E39842}" type="pres">
      <dgm:prSet presAssocID="{0B8C36F6-1020-464A-A9E3-47897DB0DDCF}" presName="node" presStyleLbl="node1" presStyleIdx="2" presStyleCnt="10">
        <dgm:presLayoutVars>
          <dgm:bulletEnabled val="1"/>
        </dgm:presLayoutVars>
      </dgm:prSet>
      <dgm:spPr/>
    </dgm:pt>
    <dgm:pt modelId="{14176805-AE96-414B-9EE6-7954DE54E003}" type="pres">
      <dgm:prSet presAssocID="{39E8B577-56FC-42BE-A433-2C76F0EC8A63}" presName="sibTrans" presStyleLbl="sibTrans1D1" presStyleIdx="2" presStyleCnt="9"/>
      <dgm:spPr/>
    </dgm:pt>
    <dgm:pt modelId="{C78CC1B3-D036-4C6B-B3B2-19AF8F0429C3}" type="pres">
      <dgm:prSet presAssocID="{39E8B577-56FC-42BE-A433-2C76F0EC8A63}" presName="connectorText" presStyleLbl="sibTrans1D1" presStyleIdx="2" presStyleCnt="9"/>
      <dgm:spPr/>
    </dgm:pt>
    <dgm:pt modelId="{F9ADFD20-92C8-4312-A154-114CF84E9102}" type="pres">
      <dgm:prSet presAssocID="{CAD1BEDF-4F8C-4B75-BD2A-E764C6558DAB}" presName="node" presStyleLbl="node1" presStyleIdx="3" presStyleCnt="10">
        <dgm:presLayoutVars>
          <dgm:bulletEnabled val="1"/>
        </dgm:presLayoutVars>
      </dgm:prSet>
      <dgm:spPr/>
    </dgm:pt>
    <dgm:pt modelId="{D42B9BE4-E39D-42AB-900B-84F52A65C54D}" type="pres">
      <dgm:prSet presAssocID="{AEEFADBA-1D4F-4E6A-A780-B6CAF4D00D9F}" presName="sibTrans" presStyleLbl="sibTrans1D1" presStyleIdx="3" presStyleCnt="9"/>
      <dgm:spPr/>
    </dgm:pt>
    <dgm:pt modelId="{9D9063CC-10B7-4CF1-B6FB-67605680F0C5}" type="pres">
      <dgm:prSet presAssocID="{AEEFADBA-1D4F-4E6A-A780-B6CAF4D00D9F}" presName="connectorText" presStyleLbl="sibTrans1D1" presStyleIdx="3" presStyleCnt="9"/>
      <dgm:spPr/>
    </dgm:pt>
    <dgm:pt modelId="{4CC3D33F-A68C-42DD-A147-CA987DC7209E}" type="pres">
      <dgm:prSet presAssocID="{4148C142-6AE3-4C9E-A5F2-122E58A1C3FC}" presName="node" presStyleLbl="node1" presStyleIdx="4" presStyleCnt="10">
        <dgm:presLayoutVars>
          <dgm:bulletEnabled val="1"/>
        </dgm:presLayoutVars>
      </dgm:prSet>
      <dgm:spPr/>
    </dgm:pt>
    <dgm:pt modelId="{9FA9E5CC-5C5D-44C5-BAE0-156F7C3C686C}" type="pres">
      <dgm:prSet presAssocID="{2E5B3A9D-5EFF-4186-9544-E22EA2907155}" presName="sibTrans" presStyleLbl="sibTrans1D1" presStyleIdx="4" presStyleCnt="9"/>
      <dgm:spPr/>
    </dgm:pt>
    <dgm:pt modelId="{0A778B9B-77B4-498C-807B-AB03904B927C}" type="pres">
      <dgm:prSet presAssocID="{2E5B3A9D-5EFF-4186-9544-E22EA2907155}" presName="connectorText" presStyleLbl="sibTrans1D1" presStyleIdx="4" presStyleCnt="9"/>
      <dgm:spPr/>
    </dgm:pt>
    <dgm:pt modelId="{1F6C30C5-8F9A-4BD0-B286-EFAFE9B34A0C}" type="pres">
      <dgm:prSet presAssocID="{AD6544F6-DFE9-4989-8A27-762AFA15E93A}" presName="node" presStyleLbl="node1" presStyleIdx="5" presStyleCnt="10">
        <dgm:presLayoutVars>
          <dgm:bulletEnabled val="1"/>
        </dgm:presLayoutVars>
      </dgm:prSet>
      <dgm:spPr/>
    </dgm:pt>
    <dgm:pt modelId="{CE3885DF-9AC5-4B9B-A2FB-00EF4F96477F}" type="pres">
      <dgm:prSet presAssocID="{E6CE39DA-5896-4794-8251-0A498CF0A678}" presName="sibTrans" presStyleLbl="sibTrans1D1" presStyleIdx="5" presStyleCnt="9"/>
      <dgm:spPr/>
    </dgm:pt>
    <dgm:pt modelId="{7401B0E3-D3A6-45F2-96B2-58BECA508DFB}" type="pres">
      <dgm:prSet presAssocID="{E6CE39DA-5896-4794-8251-0A498CF0A678}" presName="connectorText" presStyleLbl="sibTrans1D1" presStyleIdx="5" presStyleCnt="9"/>
      <dgm:spPr/>
    </dgm:pt>
    <dgm:pt modelId="{40D5DD55-8816-4E1B-9AAF-D288E90959C6}" type="pres">
      <dgm:prSet presAssocID="{1F3B22D6-024D-4656-8449-18CDD5420CC2}" presName="node" presStyleLbl="node1" presStyleIdx="6" presStyleCnt="10">
        <dgm:presLayoutVars>
          <dgm:bulletEnabled val="1"/>
        </dgm:presLayoutVars>
      </dgm:prSet>
      <dgm:spPr/>
    </dgm:pt>
    <dgm:pt modelId="{E5DEDC30-89CD-4C6A-B957-55127C84A208}" type="pres">
      <dgm:prSet presAssocID="{A87B74A5-BF3A-4F41-907A-C29D3777DE0B}" presName="sibTrans" presStyleLbl="sibTrans1D1" presStyleIdx="6" presStyleCnt="9"/>
      <dgm:spPr/>
    </dgm:pt>
    <dgm:pt modelId="{A1D1F482-30F4-415D-91AD-38D05EA7071B}" type="pres">
      <dgm:prSet presAssocID="{A87B74A5-BF3A-4F41-907A-C29D3777DE0B}" presName="connectorText" presStyleLbl="sibTrans1D1" presStyleIdx="6" presStyleCnt="9"/>
      <dgm:spPr/>
    </dgm:pt>
    <dgm:pt modelId="{955B143A-E607-4220-AB17-33F1CD2B3D07}" type="pres">
      <dgm:prSet presAssocID="{1D78550A-8051-4FA1-B0B5-BF1A3458834E}" presName="node" presStyleLbl="node1" presStyleIdx="7" presStyleCnt="10">
        <dgm:presLayoutVars>
          <dgm:bulletEnabled val="1"/>
        </dgm:presLayoutVars>
      </dgm:prSet>
      <dgm:spPr/>
    </dgm:pt>
    <dgm:pt modelId="{92069957-CB5F-4251-912B-A96E27CDD0B9}" type="pres">
      <dgm:prSet presAssocID="{E5DF537B-0943-485A-9848-7B7AF8A39B75}" presName="sibTrans" presStyleLbl="sibTrans1D1" presStyleIdx="7" presStyleCnt="9"/>
      <dgm:spPr/>
    </dgm:pt>
    <dgm:pt modelId="{B2FADB24-2AB5-499D-B404-2A06A8FFB148}" type="pres">
      <dgm:prSet presAssocID="{E5DF537B-0943-485A-9848-7B7AF8A39B75}" presName="connectorText" presStyleLbl="sibTrans1D1" presStyleIdx="7" presStyleCnt="9"/>
      <dgm:spPr/>
    </dgm:pt>
    <dgm:pt modelId="{3EE76BF4-BC02-409C-A6DC-67B659D399DD}" type="pres">
      <dgm:prSet presAssocID="{5EC7B9DF-9AA7-48C8-A3E0-195EF900AA86}" presName="node" presStyleLbl="node1" presStyleIdx="8" presStyleCnt="10">
        <dgm:presLayoutVars>
          <dgm:bulletEnabled val="1"/>
        </dgm:presLayoutVars>
      </dgm:prSet>
      <dgm:spPr/>
    </dgm:pt>
    <dgm:pt modelId="{32EEC1B9-65C8-4F45-AC49-9305F4D0F942}" type="pres">
      <dgm:prSet presAssocID="{26FDC2FE-ACC6-4A56-AC06-9B0D93A9AE8C}" presName="sibTrans" presStyleLbl="sibTrans1D1" presStyleIdx="8" presStyleCnt="9"/>
      <dgm:spPr/>
    </dgm:pt>
    <dgm:pt modelId="{7D3240C3-4ACD-49B6-9A6C-9C4654FD30BD}" type="pres">
      <dgm:prSet presAssocID="{26FDC2FE-ACC6-4A56-AC06-9B0D93A9AE8C}" presName="connectorText" presStyleLbl="sibTrans1D1" presStyleIdx="8" presStyleCnt="9"/>
      <dgm:spPr/>
    </dgm:pt>
    <dgm:pt modelId="{F3F6F62B-64CE-4617-97E4-FF0FD97804EE}" type="pres">
      <dgm:prSet presAssocID="{CE59DE12-44C5-4C47-B6DA-AA2F01FE83EC}" presName="node" presStyleLbl="node1" presStyleIdx="9" presStyleCnt="10">
        <dgm:presLayoutVars>
          <dgm:bulletEnabled val="1"/>
        </dgm:presLayoutVars>
      </dgm:prSet>
      <dgm:spPr/>
    </dgm:pt>
  </dgm:ptLst>
  <dgm:cxnLst>
    <dgm:cxn modelId="{D2416E0E-11E6-499C-AB41-170DF3012A21}" type="presOf" srcId="{26FDC2FE-ACC6-4A56-AC06-9B0D93A9AE8C}" destId="{7D3240C3-4ACD-49B6-9A6C-9C4654FD30BD}" srcOrd="1" destOrd="0" presId="urn:microsoft.com/office/officeart/2005/8/layout/bProcess3"/>
    <dgm:cxn modelId="{C9E20110-3424-4BE4-93FC-8D6AE0228316}" srcId="{AD0DA09B-4C45-4776-9664-0C0564AD4F15}" destId="{5EC7B9DF-9AA7-48C8-A3E0-195EF900AA86}" srcOrd="8" destOrd="0" parTransId="{0BCAA4F3-237A-4229-80A2-19350A97E4D2}" sibTransId="{26FDC2FE-ACC6-4A56-AC06-9B0D93A9AE8C}"/>
    <dgm:cxn modelId="{13A8D91A-8A4E-41FD-A746-B071CE13B92B}" type="presOf" srcId="{1D78550A-8051-4FA1-B0B5-BF1A3458834E}" destId="{955B143A-E607-4220-AB17-33F1CD2B3D07}" srcOrd="0" destOrd="0" presId="urn:microsoft.com/office/officeart/2005/8/layout/bProcess3"/>
    <dgm:cxn modelId="{15F1422B-B93F-421A-9107-5AF49E24D5C1}" type="presOf" srcId="{967FE25A-6EB9-4A20-91BF-CC4AD200BB60}" destId="{19A563FE-7752-42BE-88F6-7460A7002982}" srcOrd="0" destOrd="0" presId="urn:microsoft.com/office/officeart/2005/8/layout/bProcess3"/>
    <dgm:cxn modelId="{8722BF2E-9720-476A-B8AC-35124A1FE251}" type="presOf" srcId="{AEEFADBA-1D4F-4E6A-A780-B6CAF4D00D9F}" destId="{D42B9BE4-E39D-42AB-900B-84F52A65C54D}" srcOrd="0" destOrd="0" presId="urn:microsoft.com/office/officeart/2005/8/layout/bProcess3"/>
    <dgm:cxn modelId="{6EA9132F-9A70-443E-93C3-EB1057787D83}" type="presOf" srcId="{CAD1BEDF-4F8C-4B75-BD2A-E764C6558DAB}" destId="{F9ADFD20-92C8-4312-A154-114CF84E9102}" srcOrd="0" destOrd="0" presId="urn:microsoft.com/office/officeart/2005/8/layout/bProcess3"/>
    <dgm:cxn modelId="{F415A431-D8EF-4BC7-80C9-E1095CEF661A}" type="presOf" srcId="{654E72BB-CEEF-4BD0-980C-BA65FF2C48D5}" destId="{758CE64F-30C6-459B-B993-AB71A3DEB836}" srcOrd="1" destOrd="0" presId="urn:microsoft.com/office/officeart/2005/8/layout/bProcess3"/>
    <dgm:cxn modelId="{339F7540-4A9D-4712-B360-BC26DF067846}" srcId="{AD0DA09B-4C45-4776-9664-0C0564AD4F15}" destId="{967FE25A-6EB9-4A20-91BF-CC4AD200BB60}" srcOrd="1" destOrd="0" parTransId="{D9FB1A60-3E17-4724-8996-143D231D111E}" sibTransId="{3BDCA263-209E-4EE9-B11A-3676FD398447}"/>
    <dgm:cxn modelId="{A543155C-4912-466C-B9CD-CC1567B92E1B}" type="presOf" srcId="{2E5B3A9D-5EFF-4186-9544-E22EA2907155}" destId="{0A778B9B-77B4-498C-807B-AB03904B927C}" srcOrd="1" destOrd="0" presId="urn:microsoft.com/office/officeart/2005/8/layout/bProcess3"/>
    <dgm:cxn modelId="{D44AD943-DB36-459C-B9A5-FBA463F27C79}" type="presOf" srcId="{AD0DA09B-4C45-4776-9664-0C0564AD4F15}" destId="{558C64E0-1646-4948-9A4E-C97C83D36710}" srcOrd="0" destOrd="0" presId="urn:microsoft.com/office/officeart/2005/8/layout/bProcess3"/>
    <dgm:cxn modelId="{BA18E844-0B60-4231-943D-2D52B06A734E}" type="presOf" srcId="{0B8C36F6-1020-464A-A9E3-47897DB0DDCF}" destId="{1449A832-22E5-4893-9E3C-8F3C32E39842}" srcOrd="0" destOrd="0" presId="urn:microsoft.com/office/officeart/2005/8/layout/bProcess3"/>
    <dgm:cxn modelId="{0671C647-1768-4E69-96DD-C0FB556EF2F8}" type="presOf" srcId="{1F3B22D6-024D-4656-8449-18CDD5420CC2}" destId="{40D5DD55-8816-4E1B-9AAF-D288E90959C6}" srcOrd="0" destOrd="0" presId="urn:microsoft.com/office/officeart/2005/8/layout/bProcess3"/>
    <dgm:cxn modelId="{DA7E014B-E6BB-4846-AE3E-A8D80960635B}" type="presOf" srcId="{3BDCA263-209E-4EE9-B11A-3676FD398447}" destId="{F59859EB-1E2D-4EFF-BDD8-506792A9DB88}" srcOrd="0" destOrd="0" presId="urn:microsoft.com/office/officeart/2005/8/layout/bProcess3"/>
    <dgm:cxn modelId="{7525494C-CD88-4ABA-8FDC-D4039C65CA14}" type="presOf" srcId="{39E8B577-56FC-42BE-A433-2C76F0EC8A63}" destId="{C78CC1B3-D036-4C6B-B3B2-19AF8F0429C3}" srcOrd="1" destOrd="0" presId="urn:microsoft.com/office/officeart/2005/8/layout/bProcess3"/>
    <dgm:cxn modelId="{8CF6006D-A96E-424D-8226-8B551FCEEE76}" type="presOf" srcId="{654E72BB-CEEF-4BD0-980C-BA65FF2C48D5}" destId="{04B34CAC-F1BC-4BE9-8FD4-0164515B9399}" srcOrd="0" destOrd="0" presId="urn:microsoft.com/office/officeart/2005/8/layout/bProcess3"/>
    <dgm:cxn modelId="{B00D294D-7C9B-44E9-8B2C-E5F41AFAFC24}" srcId="{AD0DA09B-4C45-4776-9664-0C0564AD4F15}" destId="{1F3B22D6-024D-4656-8449-18CDD5420CC2}" srcOrd="6" destOrd="0" parTransId="{5BA7BCA7-6197-4E7A-810F-A776D494D1E4}" sibTransId="{A87B74A5-BF3A-4F41-907A-C29D3777DE0B}"/>
    <dgm:cxn modelId="{F94D6B71-FF78-4703-815E-E98F59529E6B}" type="presOf" srcId="{AEEFADBA-1D4F-4E6A-A780-B6CAF4D00D9F}" destId="{9D9063CC-10B7-4CF1-B6FB-67605680F0C5}" srcOrd="1" destOrd="0" presId="urn:microsoft.com/office/officeart/2005/8/layout/bProcess3"/>
    <dgm:cxn modelId="{2ECDAB52-B9E6-4F64-815F-40B8DA50B67F}" type="presOf" srcId="{A87B74A5-BF3A-4F41-907A-C29D3777DE0B}" destId="{E5DEDC30-89CD-4C6A-B957-55127C84A208}" srcOrd="0" destOrd="0" presId="urn:microsoft.com/office/officeart/2005/8/layout/bProcess3"/>
    <dgm:cxn modelId="{BD5FF472-F902-4CB4-AB60-212E6C5D1D56}" type="presOf" srcId="{CE59DE12-44C5-4C47-B6DA-AA2F01FE83EC}" destId="{F3F6F62B-64CE-4617-97E4-FF0FD97804EE}" srcOrd="0" destOrd="0" presId="urn:microsoft.com/office/officeart/2005/8/layout/bProcess3"/>
    <dgm:cxn modelId="{14FFB153-1762-42BB-A7A1-8AA03C814FBF}" srcId="{AD0DA09B-4C45-4776-9664-0C0564AD4F15}" destId="{4148C142-6AE3-4C9E-A5F2-122E58A1C3FC}" srcOrd="4" destOrd="0" parTransId="{A17D0ED6-783F-4EA2-BE34-5B613CDF2390}" sibTransId="{2E5B3A9D-5EFF-4186-9544-E22EA2907155}"/>
    <dgm:cxn modelId="{5F5B7474-A514-4442-AC2D-4BE82445D980}" type="presOf" srcId="{31DB18A6-A634-4282-8CF3-952AB7D7ED99}" destId="{9947DF33-913E-4CC7-9B05-7B4B32A2B769}" srcOrd="0" destOrd="0" presId="urn:microsoft.com/office/officeart/2005/8/layout/bProcess3"/>
    <dgm:cxn modelId="{6A241759-1426-4480-9F3D-3EF965541327}" srcId="{AD0DA09B-4C45-4776-9664-0C0564AD4F15}" destId="{31DB18A6-A634-4282-8CF3-952AB7D7ED99}" srcOrd="0" destOrd="0" parTransId="{FBF8589B-A6C9-448E-8A5C-A4599351927E}" sibTransId="{654E72BB-CEEF-4BD0-980C-BA65FF2C48D5}"/>
    <dgm:cxn modelId="{BB254A7B-A068-4598-BF9B-8EE9020C9C82}" srcId="{AD0DA09B-4C45-4776-9664-0C0564AD4F15}" destId="{0B8C36F6-1020-464A-A9E3-47897DB0DDCF}" srcOrd="2" destOrd="0" parTransId="{B82FEAA9-59BB-409C-9920-5F22EF5600C3}" sibTransId="{39E8B577-56FC-42BE-A433-2C76F0EC8A63}"/>
    <dgm:cxn modelId="{9508F87B-BA6D-4526-92E9-A269AE3A0FE4}" type="presOf" srcId="{E6CE39DA-5896-4794-8251-0A498CF0A678}" destId="{7401B0E3-D3A6-45F2-96B2-58BECA508DFB}" srcOrd="1" destOrd="0" presId="urn:microsoft.com/office/officeart/2005/8/layout/bProcess3"/>
    <dgm:cxn modelId="{D9846A7D-F6FE-4DFD-8F3F-F5C47851FC02}" type="presOf" srcId="{E6CE39DA-5896-4794-8251-0A498CF0A678}" destId="{CE3885DF-9AC5-4B9B-A2FB-00EF4F96477F}" srcOrd="0" destOrd="0" presId="urn:microsoft.com/office/officeart/2005/8/layout/bProcess3"/>
    <dgm:cxn modelId="{A0890A82-9B08-48E7-9B51-7B70A41AE0B5}" srcId="{AD0DA09B-4C45-4776-9664-0C0564AD4F15}" destId="{CE59DE12-44C5-4C47-B6DA-AA2F01FE83EC}" srcOrd="9" destOrd="0" parTransId="{F3EAF84D-9AC0-4B92-9DB7-226440786E6D}" sibTransId="{F72EC5F6-9121-4CE8-87E7-11B8578735B9}"/>
    <dgm:cxn modelId="{4BE98C8E-DE97-479C-BAB1-69DF93F65257}" srcId="{AD0DA09B-4C45-4776-9664-0C0564AD4F15}" destId="{AD6544F6-DFE9-4989-8A27-762AFA15E93A}" srcOrd="5" destOrd="0" parTransId="{86FBE2AE-06E9-4804-A752-EFFFCB42A8B8}" sibTransId="{E6CE39DA-5896-4794-8251-0A498CF0A678}"/>
    <dgm:cxn modelId="{77FCFB93-BDC2-4653-88A1-6D05C000D0FD}" type="presOf" srcId="{26FDC2FE-ACC6-4A56-AC06-9B0D93A9AE8C}" destId="{32EEC1B9-65C8-4F45-AC49-9305F4D0F942}" srcOrd="0" destOrd="0" presId="urn:microsoft.com/office/officeart/2005/8/layout/bProcess3"/>
    <dgm:cxn modelId="{6C307995-01E1-43F6-9B7C-46013DFF90AF}" type="presOf" srcId="{AD6544F6-DFE9-4989-8A27-762AFA15E93A}" destId="{1F6C30C5-8F9A-4BD0-B286-EFAFE9B34A0C}" srcOrd="0" destOrd="0" presId="urn:microsoft.com/office/officeart/2005/8/layout/bProcess3"/>
    <dgm:cxn modelId="{A2383C96-AD9C-493D-A879-9882E6F8705C}" srcId="{AD0DA09B-4C45-4776-9664-0C0564AD4F15}" destId="{1D78550A-8051-4FA1-B0B5-BF1A3458834E}" srcOrd="7" destOrd="0" parTransId="{91C622A9-E2CA-47CB-9B05-69B54E634C83}" sibTransId="{E5DF537B-0943-485A-9848-7B7AF8A39B75}"/>
    <dgm:cxn modelId="{E87E0297-0D87-4276-BB13-D2692C5BD501}" type="presOf" srcId="{5EC7B9DF-9AA7-48C8-A3E0-195EF900AA86}" destId="{3EE76BF4-BC02-409C-A6DC-67B659D399DD}" srcOrd="0" destOrd="0" presId="urn:microsoft.com/office/officeart/2005/8/layout/bProcess3"/>
    <dgm:cxn modelId="{6A983399-9A14-46AE-8B53-57A8F30B8098}" type="presOf" srcId="{E5DF537B-0943-485A-9848-7B7AF8A39B75}" destId="{B2FADB24-2AB5-499D-B404-2A06A8FFB148}" srcOrd="1" destOrd="0" presId="urn:microsoft.com/office/officeart/2005/8/layout/bProcess3"/>
    <dgm:cxn modelId="{42F8FD9A-44C9-4A5E-916A-837819B42BB1}" type="presOf" srcId="{A87B74A5-BF3A-4F41-907A-C29D3777DE0B}" destId="{A1D1F482-30F4-415D-91AD-38D05EA7071B}" srcOrd="1" destOrd="0" presId="urn:microsoft.com/office/officeart/2005/8/layout/bProcess3"/>
    <dgm:cxn modelId="{D75BD89E-FFCA-4F86-9E07-7D4643E91434}" type="presOf" srcId="{3BDCA263-209E-4EE9-B11A-3676FD398447}" destId="{FFC7CE94-FCC2-4B60-83F9-7DF860E691CC}" srcOrd="1" destOrd="0" presId="urn:microsoft.com/office/officeart/2005/8/layout/bProcess3"/>
    <dgm:cxn modelId="{9CDC13B4-708A-4EEA-BDE9-29CE2F7F41B7}" type="presOf" srcId="{2E5B3A9D-5EFF-4186-9544-E22EA2907155}" destId="{9FA9E5CC-5C5D-44C5-BAE0-156F7C3C686C}" srcOrd="0" destOrd="0" presId="urn:microsoft.com/office/officeart/2005/8/layout/bProcess3"/>
    <dgm:cxn modelId="{BD4189C4-FA0E-4FCB-9B21-F47AB3B5351C}" srcId="{AD0DA09B-4C45-4776-9664-0C0564AD4F15}" destId="{CAD1BEDF-4F8C-4B75-BD2A-E764C6558DAB}" srcOrd="3" destOrd="0" parTransId="{44E5C340-7B78-4231-8529-0D4B82992312}" sibTransId="{AEEFADBA-1D4F-4E6A-A780-B6CAF4D00D9F}"/>
    <dgm:cxn modelId="{DAF54CD0-700C-41EC-9BBA-D29135E1BAE8}" type="presOf" srcId="{4148C142-6AE3-4C9E-A5F2-122E58A1C3FC}" destId="{4CC3D33F-A68C-42DD-A147-CA987DC7209E}" srcOrd="0" destOrd="0" presId="urn:microsoft.com/office/officeart/2005/8/layout/bProcess3"/>
    <dgm:cxn modelId="{4E9F17DF-5412-4062-9E80-D9F570097B9D}" type="presOf" srcId="{E5DF537B-0943-485A-9848-7B7AF8A39B75}" destId="{92069957-CB5F-4251-912B-A96E27CDD0B9}" srcOrd="0" destOrd="0" presId="urn:microsoft.com/office/officeart/2005/8/layout/bProcess3"/>
    <dgm:cxn modelId="{B82918FF-94E2-4875-838E-239C6808E2BC}" type="presOf" srcId="{39E8B577-56FC-42BE-A433-2C76F0EC8A63}" destId="{14176805-AE96-414B-9EE6-7954DE54E003}" srcOrd="0" destOrd="0" presId="urn:microsoft.com/office/officeart/2005/8/layout/bProcess3"/>
    <dgm:cxn modelId="{2DED5F40-70ED-4943-BC89-AEF118885101}" type="presParOf" srcId="{558C64E0-1646-4948-9A4E-C97C83D36710}" destId="{9947DF33-913E-4CC7-9B05-7B4B32A2B769}" srcOrd="0" destOrd="0" presId="urn:microsoft.com/office/officeart/2005/8/layout/bProcess3"/>
    <dgm:cxn modelId="{EC88D8D0-E144-472C-82CD-592EA487D954}" type="presParOf" srcId="{558C64E0-1646-4948-9A4E-C97C83D36710}" destId="{04B34CAC-F1BC-4BE9-8FD4-0164515B9399}" srcOrd="1" destOrd="0" presId="urn:microsoft.com/office/officeart/2005/8/layout/bProcess3"/>
    <dgm:cxn modelId="{70372562-4745-46F7-97E3-C679FEBB8387}" type="presParOf" srcId="{04B34CAC-F1BC-4BE9-8FD4-0164515B9399}" destId="{758CE64F-30C6-459B-B993-AB71A3DEB836}" srcOrd="0" destOrd="0" presId="urn:microsoft.com/office/officeart/2005/8/layout/bProcess3"/>
    <dgm:cxn modelId="{2DEC2B45-92D7-4B83-80E8-32E4FAC16F01}" type="presParOf" srcId="{558C64E0-1646-4948-9A4E-C97C83D36710}" destId="{19A563FE-7752-42BE-88F6-7460A7002982}" srcOrd="2" destOrd="0" presId="urn:microsoft.com/office/officeart/2005/8/layout/bProcess3"/>
    <dgm:cxn modelId="{610F807C-D6ED-4390-9F0C-15B335B98C82}" type="presParOf" srcId="{558C64E0-1646-4948-9A4E-C97C83D36710}" destId="{F59859EB-1E2D-4EFF-BDD8-506792A9DB88}" srcOrd="3" destOrd="0" presId="urn:microsoft.com/office/officeart/2005/8/layout/bProcess3"/>
    <dgm:cxn modelId="{5B21BB7F-F053-4F74-A643-878A49936FB5}" type="presParOf" srcId="{F59859EB-1E2D-4EFF-BDD8-506792A9DB88}" destId="{FFC7CE94-FCC2-4B60-83F9-7DF860E691CC}" srcOrd="0" destOrd="0" presId="urn:microsoft.com/office/officeart/2005/8/layout/bProcess3"/>
    <dgm:cxn modelId="{D0C22ECA-2718-45E9-8B72-3ED42C179987}" type="presParOf" srcId="{558C64E0-1646-4948-9A4E-C97C83D36710}" destId="{1449A832-22E5-4893-9E3C-8F3C32E39842}" srcOrd="4" destOrd="0" presId="urn:microsoft.com/office/officeart/2005/8/layout/bProcess3"/>
    <dgm:cxn modelId="{7F101120-039B-4C78-9F78-27FC0F2236F5}" type="presParOf" srcId="{558C64E0-1646-4948-9A4E-C97C83D36710}" destId="{14176805-AE96-414B-9EE6-7954DE54E003}" srcOrd="5" destOrd="0" presId="urn:microsoft.com/office/officeart/2005/8/layout/bProcess3"/>
    <dgm:cxn modelId="{DA12D1A5-999B-47EE-BD08-D9DD0DD1382D}" type="presParOf" srcId="{14176805-AE96-414B-9EE6-7954DE54E003}" destId="{C78CC1B3-D036-4C6B-B3B2-19AF8F0429C3}" srcOrd="0" destOrd="0" presId="urn:microsoft.com/office/officeart/2005/8/layout/bProcess3"/>
    <dgm:cxn modelId="{2CFBE159-0B3A-4620-A0C3-EE3FA255F9B9}" type="presParOf" srcId="{558C64E0-1646-4948-9A4E-C97C83D36710}" destId="{F9ADFD20-92C8-4312-A154-114CF84E9102}" srcOrd="6" destOrd="0" presId="urn:microsoft.com/office/officeart/2005/8/layout/bProcess3"/>
    <dgm:cxn modelId="{F412DFD3-8686-4650-9169-8E6FBB0CE22A}" type="presParOf" srcId="{558C64E0-1646-4948-9A4E-C97C83D36710}" destId="{D42B9BE4-E39D-42AB-900B-84F52A65C54D}" srcOrd="7" destOrd="0" presId="urn:microsoft.com/office/officeart/2005/8/layout/bProcess3"/>
    <dgm:cxn modelId="{D23127E3-81DD-451E-851E-B2ECBA873BF3}" type="presParOf" srcId="{D42B9BE4-E39D-42AB-900B-84F52A65C54D}" destId="{9D9063CC-10B7-4CF1-B6FB-67605680F0C5}" srcOrd="0" destOrd="0" presId="urn:microsoft.com/office/officeart/2005/8/layout/bProcess3"/>
    <dgm:cxn modelId="{7DD56034-6861-45BD-9804-D0786B660CE0}" type="presParOf" srcId="{558C64E0-1646-4948-9A4E-C97C83D36710}" destId="{4CC3D33F-A68C-42DD-A147-CA987DC7209E}" srcOrd="8" destOrd="0" presId="urn:microsoft.com/office/officeart/2005/8/layout/bProcess3"/>
    <dgm:cxn modelId="{C17DF102-7B8D-4DC5-ACB1-AE7AC7CD81FF}" type="presParOf" srcId="{558C64E0-1646-4948-9A4E-C97C83D36710}" destId="{9FA9E5CC-5C5D-44C5-BAE0-156F7C3C686C}" srcOrd="9" destOrd="0" presId="urn:microsoft.com/office/officeart/2005/8/layout/bProcess3"/>
    <dgm:cxn modelId="{2D0DFF14-E42B-47A6-82BF-E26194F3E57D}" type="presParOf" srcId="{9FA9E5CC-5C5D-44C5-BAE0-156F7C3C686C}" destId="{0A778B9B-77B4-498C-807B-AB03904B927C}" srcOrd="0" destOrd="0" presId="urn:microsoft.com/office/officeart/2005/8/layout/bProcess3"/>
    <dgm:cxn modelId="{8829A302-5332-4D52-9EEC-5DE3FD1388FE}" type="presParOf" srcId="{558C64E0-1646-4948-9A4E-C97C83D36710}" destId="{1F6C30C5-8F9A-4BD0-B286-EFAFE9B34A0C}" srcOrd="10" destOrd="0" presId="urn:microsoft.com/office/officeart/2005/8/layout/bProcess3"/>
    <dgm:cxn modelId="{AC113928-8AEF-4849-A9A9-7FC5DC34988A}" type="presParOf" srcId="{558C64E0-1646-4948-9A4E-C97C83D36710}" destId="{CE3885DF-9AC5-4B9B-A2FB-00EF4F96477F}" srcOrd="11" destOrd="0" presId="urn:microsoft.com/office/officeart/2005/8/layout/bProcess3"/>
    <dgm:cxn modelId="{788901D6-63E8-4040-98D7-7D0C49EE9104}" type="presParOf" srcId="{CE3885DF-9AC5-4B9B-A2FB-00EF4F96477F}" destId="{7401B0E3-D3A6-45F2-96B2-58BECA508DFB}" srcOrd="0" destOrd="0" presId="urn:microsoft.com/office/officeart/2005/8/layout/bProcess3"/>
    <dgm:cxn modelId="{C26570BC-9BA6-48CF-9230-9CBE6F217191}" type="presParOf" srcId="{558C64E0-1646-4948-9A4E-C97C83D36710}" destId="{40D5DD55-8816-4E1B-9AAF-D288E90959C6}" srcOrd="12" destOrd="0" presId="urn:microsoft.com/office/officeart/2005/8/layout/bProcess3"/>
    <dgm:cxn modelId="{5C242959-89A5-486E-B705-778FD61BF30E}" type="presParOf" srcId="{558C64E0-1646-4948-9A4E-C97C83D36710}" destId="{E5DEDC30-89CD-4C6A-B957-55127C84A208}" srcOrd="13" destOrd="0" presId="urn:microsoft.com/office/officeart/2005/8/layout/bProcess3"/>
    <dgm:cxn modelId="{E77E55DB-F179-42D9-B3F1-32AAC61B0919}" type="presParOf" srcId="{E5DEDC30-89CD-4C6A-B957-55127C84A208}" destId="{A1D1F482-30F4-415D-91AD-38D05EA7071B}" srcOrd="0" destOrd="0" presId="urn:microsoft.com/office/officeart/2005/8/layout/bProcess3"/>
    <dgm:cxn modelId="{593A0653-0001-483C-9993-5E2FE740AB0F}" type="presParOf" srcId="{558C64E0-1646-4948-9A4E-C97C83D36710}" destId="{955B143A-E607-4220-AB17-33F1CD2B3D07}" srcOrd="14" destOrd="0" presId="urn:microsoft.com/office/officeart/2005/8/layout/bProcess3"/>
    <dgm:cxn modelId="{A37D5B79-A436-4201-80F0-5F8E22B068CE}" type="presParOf" srcId="{558C64E0-1646-4948-9A4E-C97C83D36710}" destId="{92069957-CB5F-4251-912B-A96E27CDD0B9}" srcOrd="15" destOrd="0" presId="urn:microsoft.com/office/officeart/2005/8/layout/bProcess3"/>
    <dgm:cxn modelId="{DB6D2BF7-4856-441B-B743-C889F8583EB8}" type="presParOf" srcId="{92069957-CB5F-4251-912B-A96E27CDD0B9}" destId="{B2FADB24-2AB5-499D-B404-2A06A8FFB148}" srcOrd="0" destOrd="0" presId="urn:microsoft.com/office/officeart/2005/8/layout/bProcess3"/>
    <dgm:cxn modelId="{F2783F4C-2563-4890-A6C3-452D25D2AA99}" type="presParOf" srcId="{558C64E0-1646-4948-9A4E-C97C83D36710}" destId="{3EE76BF4-BC02-409C-A6DC-67B659D399DD}" srcOrd="16" destOrd="0" presId="urn:microsoft.com/office/officeart/2005/8/layout/bProcess3"/>
    <dgm:cxn modelId="{3E17C5BF-2731-407B-95B1-917D81452C44}" type="presParOf" srcId="{558C64E0-1646-4948-9A4E-C97C83D36710}" destId="{32EEC1B9-65C8-4F45-AC49-9305F4D0F942}" srcOrd="17" destOrd="0" presId="urn:microsoft.com/office/officeart/2005/8/layout/bProcess3"/>
    <dgm:cxn modelId="{258ADA30-818F-40B8-A3FE-D5B5AA4636E5}" type="presParOf" srcId="{32EEC1B9-65C8-4F45-AC49-9305F4D0F942}" destId="{7D3240C3-4ACD-49B6-9A6C-9C4654FD30BD}" srcOrd="0" destOrd="0" presId="urn:microsoft.com/office/officeart/2005/8/layout/bProcess3"/>
    <dgm:cxn modelId="{417AD01B-DD40-4887-9F19-AF5741DE751C}" type="presParOf" srcId="{558C64E0-1646-4948-9A4E-C97C83D36710}" destId="{F3F6F62B-64CE-4617-97E4-FF0FD97804EE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4CAC-F1BC-4BE9-8FD4-0164515B9399}">
      <dsp:nvSpPr>
        <dsp:cNvPr id="0" name=""/>
        <dsp:cNvSpPr/>
      </dsp:nvSpPr>
      <dsp:spPr>
        <a:xfrm>
          <a:off x="2462010" y="804256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5631" y="847146"/>
        <a:ext cx="28307" cy="5661"/>
      </dsp:txXfrm>
    </dsp:sp>
    <dsp:sp modelId="{9947DF33-913E-4CC7-9B05-7B4B32A2B769}">
      <dsp:nvSpPr>
        <dsp:cNvPr id="0" name=""/>
        <dsp:cNvSpPr/>
      </dsp:nvSpPr>
      <dsp:spPr>
        <a:xfrm>
          <a:off x="2297" y="111523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Identified PM/SM will go to</a:t>
          </a:r>
          <a:r>
            <a:rPr lang="en-US" sz="1400" b="1" kern="1200" dirty="0">
              <a:latin typeface="Trebuchet MS" panose="020B0603020202020204" pitchFamily="34" charset="0"/>
              <a:hlinkClick xmlns:r="http://schemas.openxmlformats.org/officeDocument/2006/relationships" r:id="rId1"/>
            </a:rPr>
            <a:t> www.sahaj.co.in</a:t>
          </a:r>
          <a:r>
            <a:rPr lang="en-US" sz="1400" b="1" kern="1200" dirty="0">
              <a:latin typeface="Trebuchet MS" panose="020B0603020202020204" pitchFamily="34" charset="0"/>
            </a:rPr>
            <a:t> portal.</a:t>
          </a:r>
          <a:endParaRPr lang="en-IN" sz="1400" b="1" kern="1200" dirty="0">
            <a:latin typeface="Trebuchet MS" panose="020B0603020202020204" pitchFamily="34" charset="0"/>
          </a:endParaRPr>
        </a:p>
      </dsp:txBody>
      <dsp:txXfrm>
        <a:off x="2297" y="111523"/>
        <a:ext cx="2461512" cy="1476907"/>
      </dsp:txXfrm>
    </dsp:sp>
    <dsp:sp modelId="{F59859EB-1E2D-4EFF-BDD8-506792A9DB88}">
      <dsp:nvSpPr>
        <dsp:cNvPr id="0" name=""/>
        <dsp:cNvSpPr/>
      </dsp:nvSpPr>
      <dsp:spPr>
        <a:xfrm>
          <a:off x="5489671" y="804256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743291" y="847146"/>
        <a:ext cx="28307" cy="5661"/>
      </dsp:txXfrm>
    </dsp:sp>
    <dsp:sp modelId="{19A563FE-7752-42BE-88F6-7460A7002982}">
      <dsp:nvSpPr>
        <dsp:cNvPr id="0" name=""/>
        <dsp:cNvSpPr/>
      </dsp:nvSpPr>
      <dsp:spPr>
        <a:xfrm>
          <a:off x="3029958" y="111523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Click JIO Distributor option.</a:t>
          </a:r>
          <a:endParaRPr lang="en-IN" sz="1400" kern="1200" dirty="0">
            <a:latin typeface="Trebuchet MS" panose="020B0603020202020204" pitchFamily="34" charset="0"/>
          </a:endParaRPr>
        </a:p>
      </dsp:txBody>
      <dsp:txXfrm>
        <a:off x="3029958" y="111523"/>
        <a:ext cx="2461512" cy="1476907"/>
      </dsp:txXfrm>
    </dsp:sp>
    <dsp:sp modelId="{14176805-AE96-414B-9EE6-7954DE54E003}">
      <dsp:nvSpPr>
        <dsp:cNvPr id="0" name=""/>
        <dsp:cNvSpPr/>
      </dsp:nvSpPr>
      <dsp:spPr>
        <a:xfrm>
          <a:off x="8517332" y="804256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8770952" y="847146"/>
        <a:ext cx="28307" cy="5661"/>
      </dsp:txXfrm>
    </dsp:sp>
    <dsp:sp modelId="{1449A832-22E5-4893-9E3C-8F3C32E39842}">
      <dsp:nvSpPr>
        <dsp:cNvPr id="0" name=""/>
        <dsp:cNvSpPr/>
      </dsp:nvSpPr>
      <dsp:spPr>
        <a:xfrm>
          <a:off x="6057619" y="111523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Enter all the mandatory information in the application form and submit.</a:t>
          </a:r>
          <a:endParaRPr lang="en-IN" sz="1400" b="1" kern="1200" dirty="0">
            <a:latin typeface="Trebuchet MS" panose="020B0603020202020204" pitchFamily="34" charset="0"/>
          </a:endParaRPr>
        </a:p>
      </dsp:txBody>
      <dsp:txXfrm>
        <a:off x="6057619" y="111523"/>
        <a:ext cx="2461512" cy="1476907"/>
      </dsp:txXfrm>
    </dsp:sp>
    <dsp:sp modelId="{D42B9BE4-E39D-42AB-900B-84F52A65C54D}">
      <dsp:nvSpPr>
        <dsp:cNvPr id="0" name=""/>
        <dsp:cNvSpPr/>
      </dsp:nvSpPr>
      <dsp:spPr>
        <a:xfrm>
          <a:off x="1233054" y="1586630"/>
          <a:ext cx="9082982" cy="535547"/>
        </a:xfrm>
        <a:custGeom>
          <a:avLst/>
          <a:gdLst/>
          <a:ahLst/>
          <a:cxnLst/>
          <a:rect l="0" t="0" r="0" b="0"/>
          <a:pathLst>
            <a:path>
              <a:moveTo>
                <a:pt x="9082982" y="0"/>
              </a:moveTo>
              <a:lnTo>
                <a:pt x="9082982" y="284873"/>
              </a:lnTo>
              <a:lnTo>
                <a:pt x="0" y="284873"/>
              </a:lnTo>
              <a:lnTo>
                <a:pt x="0" y="53554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47030" y="1851573"/>
        <a:ext cx="455030" cy="5661"/>
      </dsp:txXfrm>
    </dsp:sp>
    <dsp:sp modelId="{F9ADFD20-92C8-4312-A154-114CF84E9102}">
      <dsp:nvSpPr>
        <dsp:cNvPr id="0" name=""/>
        <dsp:cNvSpPr/>
      </dsp:nvSpPr>
      <dsp:spPr>
        <a:xfrm>
          <a:off x="9085280" y="111523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Trebuchet MS" panose="020B0603020202020204" pitchFamily="34" charset="0"/>
            </a:rPr>
            <a:t>Make the payment of One-time distributor onboarding amount through </a:t>
          </a:r>
          <a:r>
            <a:rPr lang="en-IN" sz="1400" b="1" kern="1200" dirty="0" err="1">
              <a:latin typeface="Trebuchet MS" panose="020B0603020202020204" pitchFamily="34" charset="0"/>
            </a:rPr>
            <a:t>Skash</a:t>
          </a:r>
          <a:r>
            <a:rPr lang="en-IN" sz="1400" b="1" kern="1200" dirty="0">
              <a:latin typeface="Trebuchet MS" panose="020B0603020202020204" pitchFamily="34" charset="0"/>
            </a:rPr>
            <a:t> wallet and download receipt.</a:t>
          </a:r>
        </a:p>
      </dsp:txBody>
      <dsp:txXfrm>
        <a:off x="9085280" y="111523"/>
        <a:ext cx="2461512" cy="1476907"/>
      </dsp:txXfrm>
    </dsp:sp>
    <dsp:sp modelId="{9FA9E5CC-5C5D-44C5-BAE0-156F7C3C686C}">
      <dsp:nvSpPr>
        <dsp:cNvPr id="0" name=""/>
        <dsp:cNvSpPr/>
      </dsp:nvSpPr>
      <dsp:spPr>
        <a:xfrm>
          <a:off x="2462010" y="2847312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5631" y="2890201"/>
        <a:ext cx="28307" cy="5661"/>
      </dsp:txXfrm>
    </dsp:sp>
    <dsp:sp modelId="{4CC3D33F-A68C-42DD-A147-CA987DC7209E}">
      <dsp:nvSpPr>
        <dsp:cNvPr id="0" name=""/>
        <dsp:cNvSpPr/>
      </dsp:nvSpPr>
      <dsp:spPr>
        <a:xfrm>
          <a:off x="2297" y="2154578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Trebuchet MS" panose="020B0603020202020204" pitchFamily="34" charset="0"/>
            </a:rPr>
            <a:t>Download all documents related to distributor onboarding. </a:t>
          </a:r>
        </a:p>
      </dsp:txBody>
      <dsp:txXfrm>
        <a:off x="2297" y="2154578"/>
        <a:ext cx="2461512" cy="1476907"/>
      </dsp:txXfrm>
    </dsp:sp>
    <dsp:sp modelId="{CE3885DF-9AC5-4B9B-A2FB-00EF4F96477F}">
      <dsp:nvSpPr>
        <dsp:cNvPr id="0" name=""/>
        <dsp:cNvSpPr/>
      </dsp:nvSpPr>
      <dsp:spPr>
        <a:xfrm>
          <a:off x="5489671" y="2847312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743291" y="2890201"/>
        <a:ext cx="28307" cy="5661"/>
      </dsp:txXfrm>
    </dsp:sp>
    <dsp:sp modelId="{1F6C30C5-8F9A-4BD0-B286-EFAFE9B34A0C}">
      <dsp:nvSpPr>
        <dsp:cNvPr id="0" name=""/>
        <dsp:cNvSpPr/>
      </dsp:nvSpPr>
      <dsp:spPr>
        <a:xfrm>
          <a:off x="3029958" y="2154578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Trebuchet MS" panose="020B0603020202020204" pitchFamily="34" charset="0"/>
            </a:rPr>
            <a:t>Take printout, provide signature and send it to the concerned State SPOC of Sahaj.</a:t>
          </a:r>
        </a:p>
      </dsp:txBody>
      <dsp:txXfrm>
        <a:off x="3029958" y="2154578"/>
        <a:ext cx="2461512" cy="1476907"/>
      </dsp:txXfrm>
    </dsp:sp>
    <dsp:sp modelId="{E5DEDC30-89CD-4C6A-B957-55127C84A208}">
      <dsp:nvSpPr>
        <dsp:cNvPr id="0" name=""/>
        <dsp:cNvSpPr/>
      </dsp:nvSpPr>
      <dsp:spPr>
        <a:xfrm>
          <a:off x="8517332" y="2847312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8770952" y="2890201"/>
        <a:ext cx="28307" cy="5661"/>
      </dsp:txXfrm>
    </dsp:sp>
    <dsp:sp modelId="{40D5DD55-8816-4E1B-9AAF-D288E90959C6}">
      <dsp:nvSpPr>
        <dsp:cNvPr id="0" name=""/>
        <dsp:cNvSpPr/>
      </dsp:nvSpPr>
      <dsp:spPr>
        <a:xfrm>
          <a:off x="6057619" y="2154578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Trebuchet MS" panose="020B0603020202020204" pitchFamily="34" charset="0"/>
            </a:rPr>
            <a:t>The Sahaj SPOC will check all the documents and after verification will get it signed by State level authority.</a:t>
          </a:r>
        </a:p>
      </dsp:txBody>
      <dsp:txXfrm>
        <a:off x="6057619" y="2154578"/>
        <a:ext cx="2461512" cy="1476907"/>
      </dsp:txXfrm>
    </dsp:sp>
    <dsp:sp modelId="{92069957-CB5F-4251-912B-A96E27CDD0B9}">
      <dsp:nvSpPr>
        <dsp:cNvPr id="0" name=""/>
        <dsp:cNvSpPr/>
      </dsp:nvSpPr>
      <dsp:spPr>
        <a:xfrm>
          <a:off x="1233054" y="3629686"/>
          <a:ext cx="9082982" cy="535547"/>
        </a:xfrm>
        <a:custGeom>
          <a:avLst/>
          <a:gdLst/>
          <a:ahLst/>
          <a:cxnLst/>
          <a:rect l="0" t="0" r="0" b="0"/>
          <a:pathLst>
            <a:path>
              <a:moveTo>
                <a:pt x="9082982" y="0"/>
              </a:moveTo>
              <a:lnTo>
                <a:pt x="9082982" y="284873"/>
              </a:lnTo>
              <a:lnTo>
                <a:pt x="0" y="284873"/>
              </a:lnTo>
              <a:lnTo>
                <a:pt x="0" y="53554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47030" y="3894629"/>
        <a:ext cx="455030" cy="5661"/>
      </dsp:txXfrm>
    </dsp:sp>
    <dsp:sp modelId="{955B143A-E607-4220-AB17-33F1CD2B3D07}">
      <dsp:nvSpPr>
        <dsp:cNvPr id="0" name=""/>
        <dsp:cNvSpPr/>
      </dsp:nvSpPr>
      <dsp:spPr>
        <a:xfrm>
          <a:off x="9085280" y="2154578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Once the documents are signed the SPOC will make entry of the regional Distributor in RRL system.</a:t>
          </a:r>
          <a:endParaRPr lang="en-IN" sz="1400" kern="1200" dirty="0">
            <a:latin typeface="Trebuchet MS" panose="020B0603020202020204" pitchFamily="34" charset="0"/>
          </a:endParaRPr>
        </a:p>
      </dsp:txBody>
      <dsp:txXfrm>
        <a:off x="9085280" y="2154578"/>
        <a:ext cx="2461512" cy="1476907"/>
      </dsp:txXfrm>
    </dsp:sp>
    <dsp:sp modelId="{32EEC1B9-65C8-4F45-AC49-9305F4D0F942}">
      <dsp:nvSpPr>
        <dsp:cNvPr id="0" name=""/>
        <dsp:cNvSpPr/>
      </dsp:nvSpPr>
      <dsp:spPr>
        <a:xfrm>
          <a:off x="2462010" y="4890368"/>
          <a:ext cx="5355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547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5631" y="4933257"/>
        <a:ext cx="28307" cy="5661"/>
      </dsp:txXfrm>
    </dsp:sp>
    <dsp:sp modelId="{3EE76BF4-BC02-409C-A6DC-67B659D399DD}">
      <dsp:nvSpPr>
        <dsp:cNvPr id="0" name=""/>
        <dsp:cNvSpPr/>
      </dsp:nvSpPr>
      <dsp:spPr>
        <a:xfrm>
          <a:off x="2297" y="4197634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RRL will generate a unique PRM ID against every successfully onboarded RD.</a:t>
          </a:r>
          <a:endParaRPr lang="en-IN" sz="1400" b="1" kern="1200" dirty="0">
            <a:latin typeface="Trebuchet MS" panose="020B0603020202020204" pitchFamily="34" charset="0"/>
          </a:endParaRPr>
        </a:p>
      </dsp:txBody>
      <dsp:txXfrm>
        <a:off x="2297" y="4197634"/>
        <a:ext cx="2461512" cy="1476907"/>
      </dsp:txXfrm>
    </dsp:sp>
    <dsp:sp modelId="{F3F6F62B-64CE-4617-97E4-FF0FD97804EE}">
      <dsp:nvSpPr>
        <dsp:cNvPr id="0" name=""/>
        <dsp:cNvSpPr/>
      </dsp:nvSpPr>
      <dsp:spPr>
        <a:xfrm>
          <a:off x="3029958" y="4197634"/>
          <a:ext cx="2461512" cy="1476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Concerned SPOC will inform the Regional Distributor about his status with RRL.</a:t>
          </a:r>
          <a:endParaRPr lang="en-IN" sz="1400" b="1" kern="1200" dirty="0">
            <a:latin typeface="Trebuchet MS" panose="020B0603020202020204" pitchFamily="34" charset="0"/>
          </a:endParaRPr>
        </a:p>
      </dsp:txBody>
      <dsp:txXfrm>
        <a:off x="3029958" y="4197634"/>
        <a:ext cx="2461512" cy="147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0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b99852b04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6b99852b04_0_457:notes"/>
          <p:cNvSpPr txBox="1">
            <a:spLocks noGrp="1"/>
          </p:cNvSpPr>
          <p:nvPr>
            <p:ph type="body" idx="1"/>
          </p:nvPr>
        </p:nvSpPr>
        <p:spPr>
          <a:xfrm>
            <a:off x="673575" y="4686493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946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15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750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826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30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1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04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212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36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b0642336_0_15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2f3b06423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1fc7cd9b6_0_0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301fc7cd9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24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3b0642336_1_3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f3b064233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07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3b0642336_1_3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f3b064233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8062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3b0642336_1_3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f3b064233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93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1fc7cd9b6_0_1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01fc7cd9b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3b0642336_1_1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f3b064233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3b0642336_1_36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f3b064233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787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569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b0642336_0_21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f3b06423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509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07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12" Type="http://schemas.openxmlformats.org/officeDocument/2006/relationships/image" Target="../media/image2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package" Target="../embeddings/Microsoft_Word_Document5.docx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38.e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iodistributor@sahaj.co.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6b99852b04_0_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95" name="Google Shape;95;g26b99852b04_0_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9550" y="3723500"/>
            <a:ext cx="1836075" cy="1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6b99852b04_0_4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8400" y="3723500"/>
            <a:ext cx="1836075" cy="1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6b99852b04_0_4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175" y="3813688"/>
            <a:ext cx="3581400" cy="16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2A57FE-F861-A694-C484-D24E79F4F640}"/>
              </a:ext>
            </a:extLst>
          </p:cNvPr>
          <p:cNvSpPr txBox="1"/>
          <p:nvPr/>
        </p:nvSpPr>
        <p:spPr>
          <a:xfrm>
            <a:off x="1970754" y="59961"/>
            <a:ext cx="7772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JIO Regional Distributor</a:t>
            </a:r>
            <a:endParaRPr lang="en-IN" sz="4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FB440-2984-681F-63E2-5A9D45CFB3CE}"/>
              </a:ext>
            </a:extLst>
          </p:cNvPr>
          <p:cNvSpPr txBox="1"/>
          <p:nvPr/>
        </p:nvSpPr>
        <p:spPr>
          <a:xfrm>
            <a:off x="1" y="2113609"/>
            <a:ext cx="1200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Mobility Business- Device, Sim Card &amp; Recharge</a:t>
            </a:r>
            <a:endParaRPr lang="en-IN" sz="4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769" y="0"/>
            <a:ext cx="1028601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Portal Process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(Submit after providing all the details)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6BB339-28A3-546C-7FF8-3F974DFB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" y="966233"/>
            <a:ext cx="5463382" cy="29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BF4187E-D55C-F60E-A886-EC274A0A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7" y="966233"/>
            <a:ext cx="5403270" cy="29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763493" y="2282991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76112" y="3320611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787748" y="3320611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7A294AD-F62A-88B1-7390-DC002A48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" y="3988374"/>
            <a:ext cx="5463382" cy="27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Connector 11"/>
          <p:cNvSpPr/>
          <p:nvPr/>
        </p:nvSpPr>
        <p:spPr>
          <a:xfrm>
            <a:off x="276112" y="6104480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F4989B9-493D-8747-8EBB-BB630409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7" y="3988374"/>
            <a:ext cx="5276850" cy="27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5763493" y="4943064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787748" y="6191208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5005" y="5903589"/>
            <a:ext cx="775854" cy="4156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A773380E-0F87-4AE2-EF53-9A476DE55E6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1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4515" y="0"/>
            <a:ext cx="697845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Portal Process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(Proceed for Payment)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F42B88-DA05-329E-C9EF-ED0AEE7B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992806"/>
            <a:ext cx="5287145" cy="29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EAA45C6-A1C1-7C80-5B6B-03F374A3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54" y="992804"/>
            <a:ext cx="5497236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547608" y="2196850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03820" y="3392590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21872" y="3392590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48ED461-131A-948E-E3EA-779CA8C9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4093185"/>
            <a:ext cx="5287145" cy="26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8195484-9924-3B21-E6D2-99B1F919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46" y="4093185"/>
            <a:ext cx="5387043" cy="26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Connector 12"/>
          <p:cNvSpPr/>
          <p:nvPr/>
        </p:nvSpPr>
        <p:spPr>
          <a:xfrm>
            <a:off x="303820" y="6221865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621872" y="6221864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47608" y="5281628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2473" y="2176973"/>
            <a:ext cx="1011382" cy="3800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9927" y="2660073"/>
            <a:ext cx="720437" cy="2987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2473" y="5230125"/>
            <a:ext cx="1011382" cy="3800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5310" y="5230124"/>
            <a:ext cx="1011382" cy="3800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B24559FC-0500-9D2C-4EBB-A3E20D45775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22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707" y="0"/>
            <a:ext cx="765221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Portal Process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(Make Payment from SKASH)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80EB666-CB51-1D81-659F-6A928311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" y="966232"/>
            <a:ext cx="52768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D226B-34A7-B30B-4FDB-0201F734F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389" y="966232"/>
            <a:ext cx="5292196" cy="29669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520547" y="2308823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17729" y="3499016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532383" y="3416632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01359-29A8-1FCA-AC90-AEB2F2707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9" y="5375760"/>
            <a:ext cx="11816976" cy="560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0969" y="2846897"/>
            <a:ext cx="775854" cy="3827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9E27-45DD-87CA-77C4-1E8510080220}"/>
              </a:ext>
            </a:extLst>
          </p:cNvPr>
          <p:cNvSpPr txBox="1"/>
          <p:nvPr/>
        </p:nvSpPr>
        <p:spPr>
          <a:xfrm>
            <a:off x="117729" y="4826833"/>
            <a:ext cx="298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rebuchet MS" panose="020B0603020202020204" pitchFamily="34" charset="0"/>
              </a:rPr>
              <a:t>SAMPLE LEDGER REPORT</a:t>
            </a:r>
          </a:p>
        </p:txBody>
      </p:sp>
      <p:pic>
        <p:nvPicPr>
          <p:cNvPr id="4" name="Google Shape;94;g26b99852b04_0_457">
            <a:extLst>
              <a:ext uri="{FF2B5EF4-FFF2-40B4-BE49-F238E27FC236}">
                <a16:creationId xmlns:a16="http://schemas.microsoft.com/office/drawing/2014/main" id="{A99E3941-FA99-22B3-8CF6-22C4E14B3BD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6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g2f3b0642336_1_36">
            <a:extLst>
              <a:ext uri="{FF2B5EF4-FFF2-40B4-BE49-F238E27FC236}">
                <a16:creationId xmlns:a16="http://schemas.microsoft.com/office/drawing/2014/main" id="{4DAA2DC0-F477-06B4-6184-ABE6C96F32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1629" y="0"/>
            <a:ext cx="747154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KYC and other documents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6DCB7A-4727-FB41-98D7-3825E3C26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75767"/>
              </p:ext>
            </p:extLst>
          </p:nvPr>
        </p:nvGraphicFramePr>
        <p:xfrm>
          <a:off x="119921" y="1678899"/>
          <a:ext cx="11707318" cy="4710309"/>
        </p:xfrm>
        <a:graphic>
          <a:graphicData uri="http://schemas.openxmlformats.org/drawingml/2006/table">
            <a:tbl>
              <a:tblPr/>
              <a:tblGrid>
                <a:gridCol w="1373866">
                  <a:extLst>
                    <a:ext uri="{9D8B030D-6E8A-4147-A177-3AD203B41FA5}">
                      <a16:colId xmlns:a16="http://schemas.microsoft.com/office/drawing/2014/main" val="1286140022"/>
                    </a:ext>
                  </a:extLst>
                </a:gridCol>
                <a:gridCol w="10333452">
                  <a:extLst>
                    <a:ext uri="{9D8B030D-6E8A-4147-A177-3AD203B41FA5}">
                      <a16:colId xmlns:a16="http://schemas.microsoft.com/office/drawing/2014/main" val="313388789"/>
                    </a:ext>
                  </a:extLst>
                </a:gridCol>
              </a:tblGrid>
              <a:tr h="11279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Sl. 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Document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96460"/>
                  </a:ext>
                </a:extLst>
              </a:tr>
              <a:tr h="6048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Aadhar Card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80397"/>
                  </a:ext>
                </a:extLst>
              </a:tr>
              <a:tr h="6048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Pan Card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519891"/>
                  </a:ext>
                </a:extLst>
              </a:tr>
              <a:tr h="6048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GST /GST Decleration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92341"/>
                  </a:ext>
                </a:extLst>
              </a:tr>
              <a:tr h="6048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Address Proof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21308"/>
                  </a:ext>
                </a:extLst>
              </a:tr>
              <a:tr h="4700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Telecom Annexures &amp; Notary (Signed &amp; Stamped)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258279"/>
                  </a:ext>
                </a:extLst>
              </a:tr>
              <a:tr h="6048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(Notary)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566287"/>
                  </a:ext>
                </a:extLst>
              </a:tr>
            </a:tbl>
          </a:graphicData>
        </a:graphic>
      </p:graphicFrame>
      <p:pic>
        <p:nvPicPr>
          <p:cNvPr id="3" name="Google Shape;94;g26b99852b04_0_457">
            <a:extLst>
              <a:ext uri="{FF2B5EF4-FFF2-40B4-BE49-F238E27FC236}">
                <a16:creationId xmlns:a16="http://schemas.microsoft.com/office/drawing/2014/main" id="{DB8E206C-0425-B304-5DD6-A60A4AB08CF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CDFAD-DCB1-C090-78D5-73651071C324}"/>
              </a:ext>
            </a:extLst>
          </p:cNvPr>
          <p:cNvSpPr txBox="1"/>
          <p:nvPr/>
        </p:nvSpPr>
        <p:spPr>
          <a:xfrm>
            <a:off x="401052" y="1058779"/>
            <a:ext cx="1157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rebuchet MS" panose="020B0603020202020204" pitchFamily="34" charset="0"/>
              </a:rPr>
              <a:t>Below mentioned is the list of documents required in order to become a JIO Regional Distributor</a:t>
            </a:r>
          </a:p>
        </p:txBody>
      </p:sp>
    </p:spTree>
    <p:extLst>
      <p:ext uri="{BB962C8B-B14F-4D97-AF65-F5344CB8AC3E}">
        <p14:creationId xmlns:p14="http://schemas.microsoft.com/office/powerpoint/2010/main" val="16067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g2f3b0642336_1_36">
            <a:extLst>
              <a:ext uri="{FF2B5EF4-FFF2-40B4-BE49-F238E27FC236}">
                <a16:creationId xmlns:a16="http://schemas.microsoft.com/office/drawing/2014/main" id="{4DAA2DC0-F477-06B4-6184-ABE6C96F32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7083" y="16042"/>
            <a:ext cx="482959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Document format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56FFDC-0ED0-C530-1B7B-41413105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61858"/>
              </p:ext>
            </p:extLst>
          </p:nvPr>
        </p:nvGraphicFramePr>
        <p:xfrm>
          <a:off x="68082" y="971415"/>
          <a:ext cx="11766919" cy="5744178"/>
        </p:xfrm>
        <a:graphic>
          <a:graphicData uri="http://schemas.openxmlformats.org/drawingml/2006/table">
            <a:tbl>
              <a:tblPr/>
              <a:tblGrid>
                <a:gridCol w="696416">
                  <a:extLst>
                    <a:ext uri="{9D8B030D-6E8A-4147-A177-3AD203B41FA5}">
                      <a16:colId xmlns:a16="http://schemas.microsoft.com/office/drawing/2014/main" val="2585484072"/>
                    </a:ext>
                  </a:extLst>
                </a:gridCol>
                <a:gridCol w="3852472">
                  <a:extLst>
                    <a:ext uri="{9D8B030D-6E8A-4147-A177-3AD203B41FA5}">
                      <a16:colId xmlns:a16="http://schemas.microsoft.com/office/drawing/2014/main" val="415757924"/>
                    </a:ext>
                  </a:extLst>
                </a:gridCol>
                <a:gridCol w="4227227">
                  <a:extLst>
                    <a:ext uri="{9D8B030D-6E8A-4147-A177-3AD203B41FA5}">
                      <a16:colId xmlns:a16="http://schemas.microsoft.com/office/drawing/2014/main" val="603129611"/>
                    </a:ext>
                  </a:extLst>
                </a:gridCol>
                <a:gridCol w="2990804">
                  <a:extLst>
                    <a:ext uri="{9D8B030D-6E8A-4147-A177-3AD203B41FA5}">
                      <a16:colId xmlns:a16="http://schemas.microsoft.com/office/drawing/2014/main" val="2218891181"/>
                    </a:ext>
                  </a:extLst>
                </a:gridCol>
              </a:tblGrid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Document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Sample Doc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16899"/>
                  </a:ext>
                </a:extLst>
              </a:tr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Non GST Declaration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Incase, GST not available this document could be used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177783"/>
                  </a:ext>
                </a:extLst>
              </a:tr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NOC DTR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RRL agreement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88765"/>
                  </a:ext>
                </a:extLst>
              </a:tr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15- Signature Verification Letter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Signature Verification Letter signed by SM &amp; his Bank Manager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367011"/>
                  </a:ext>
                </a:extLst>
              </a:tr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10- Certification Annexure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Reliance certified redistributor certificate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41276"/>
                  </a:ext>
                </a:extLst>
              </a:tr>
              <a:tr h="95736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8- S4 RDS Annexure _Jio phone ordering &amp; Fulfilment Activity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567965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34589A-08E2-DADB-A4F1-064B2E777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705"/>
              </p:ext>
            </p:extLst>
          </p:nvPr>
        </p:nvGraphicFramePr>
        <p:xfrm>
          <a:off x="9491270" y="20523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570" imgH="771690" progId="Word.Document.12">
                  <p:embed/>
                </p:oleObj>
              </mc:Choice>
              <mc:Fallback>
                <p:oleObj name="Document" showAsIcon="1" r:id="rId2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91270" y="20523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332FF5-6E96-D366-7613-0FA2232BD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23287"/>
              </p:ext>
            </p:extLst>
          </p:nvPr>
        </p:nvGraphicFramePr>
        <p:xfrm>
          <a:off x="9491271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570" imgH="771690" progId="Word.Document.12">
                  <p:embed/>
                </p:oleObj>
              </mc:Choice>
              <mc:Fallback>
                <p:oleObj name="Document" showAsIcon="1" r:id="rId4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91271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017EB4D-7A14-571D-E9A7-9A8ABA530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16109"/>
              </p:ext>
            </p:extLst>
          </p:nvPr>
        </p:nvGraphicFramePr>
        <p:xfrm>
          <a:off x="9491267" y="39710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570" imgH="771690" progId="Word.Document.12">
                  <p:embed/>
                </p:oleObj>
              </mc:Choice>
              <mc:Fallback>
                <p:oleObj name="Document" showAsIcon="1" r:id="rId6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91267" y="39710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DB51505-5D29-8303-3A07-A7D738EA6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32950"/>
              </p:ext>
            </p:extLst>
          </p:nvPr>
        </p:nvGraphicFramePr>
        <p:xfrm>
          <a:off x="9461286" y="491541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8" imgW="914570" imgH="771690" progId="Acrobat.Document.DC">
                  <p:embed/>
                </p:oleObj>
              </mc:Choice>
              <mc:Fallback>
                <p:oleObj name="Acrobat Document" showAsIcon="1" r:id="rId8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61286" y="491541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6314ADD-CD0B-4B50-687E-26A9423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40459"/>
              </p:ext>
            </p:extLst>
          </p:nvPr>
        </p:nvGraphicFramePr>
        <p:xfrm>
          <a:off x="9491267" y="58448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570" imgH="771690" progId="Word.Document.12">
                  <p:embed/>
                </p:oleObj>
              </mc:Choice>
              <mc:Fallback>
                <p:oleObj name="Document" showAsIcon="1" r:id="rId10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91267" y="584480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42F45155-6690-3785-D12E-0B9165C5CCF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8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D76F2B-B3B3-0962-28DD-F25670A22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28941"/>
              </p:ext>
            </p:extLst>
          </p:nvPr>
        </p:nvGraphicFramePr>
        <p:xfrm>
          <a:off x="68085" y="956423"/>
          <a:ext cx="11766915" cy="5759172"/>
        </p:xfrm>
        <a:graphic>
          <a:graphicData uri="http://schemas.openxmlformats.org/drawingml/2006/table">
            <a:tbl>
              <a:tblPr/>
              <a:tblGrid>
                <a:gridCol w="651443">
                  <a:extLst>
                    <a:ext uri="{9D8B030D-6E8A-4147-A177-3AD203B41FA5}">
                      <a16:colId xmlns:a16="http://schemas.microsoft.com/office/drawing/2014/main" val="4134733221"/>
                    </a:ext>
                  </a:extLst>
                </a:gridCol>
                <a:gridCol w="3822492">
                  <a:extLst>
                    <a:ext uri="{9D8B030D-6E8A-4147-A177-3AD203B41FA5}">
                      <a16:colId xmlns:a16="http://schemas.microsoft.com/office/drawing/2014/main" val="1672059588"/>
                    </a:ext>
                  </a:extLst>
                </a:gridCol>
                <a:gridCol w="4272196">
                  <a:extLst>
                    <a:ext uri="{9D8B030D-6E8A-4147-A177-3AD203B41FA5}">
                      <a16:colId xmlns:a16="http://schemas.microsoft.com/office/drawing/2014/main" val="3122928580"/>
                    </a:ext>
                  </a:extLst>
                </a:gridCol>
                <a:gridCol w="3020784">
                  <a:extLst>
                    <a:ext uri="{9D8B030D-6E8A-4147-A177-3AD203B41FA5}">
                      <a16:colId xmlns:a16="http://schemas.microsoft.com/office/drawing/2014/main" val="2153826770"/>
                    </a:ext>
                  </a:extLst>
                </a:gridCol>
              </a:tblGrid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Sl.No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Document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Sample Doc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1327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7- P2 RCV Annexure _Electronic Recharge &amp; Recharge Voucher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295688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6- S1 Telecom Annexure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58435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5- P 1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Device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Annexure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Mitr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283141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4B Undertaking Content on stamp paper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96478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4A Undertaking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17435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3435F0E-3DE6-7BB6-53DF-E994B059C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94518"/>
              </p:ext>
            </p:extLst>
          </p:nvPr>
        </p:nvGraphicFramePr>
        <p:xfrm>
          <a:off x="9881013" y="20073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70" imgH="771690" progId="Acrobat.Document.DC">
                  <p:embed/>
                </p:oleObj>
              </mc:Choice>
              <mc:Fallback>
                <p:oleObj name="Acrobat Document" showAsIcon="1" r:id="rId2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81013" y="200733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F21130-88A3-52F0-1B60-280391599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10007"/>
              </p:ext>
            </p:extLst>
          </p:nvPr>
        </p:nvGraphicFramePr>
        <p:xfrm>
          <a:off x="9881008" y="29816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570" imgH="771690" progId="Acrobat.Document.DC">
                  <p:embed/>
                </p:oleObj>
              </mc:Choice>
              <mc:Fallback>
                <p:oleObj name="Acrobat Document" showAsIcon="1" r:id="rId4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1008" y="29816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97186B-7DDD-9AF1-E6B1-A45534341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38725"/>
              </p:ext>
            </p:extLst>
          </p:nvPr>
        </p:nvGraphicFramePr>
        <p:xfrm>
          <a:off x="9881016" y="39710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570" imgH="771690" progId="Acrobat.Document.DC">
                  <p:embed/>
                </p:oleObj>
              </mc:Choice>
              <mc:Fallback>
                <p:oleObj name="Acrobat Document" showAsIcon="1" r:id="rId6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81016" y="39710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5608487-BF7C-5759-421F-C4F7842FF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31883"/>
              </p:ext>
            </p:extLst>
          </p:nvPr>
        </p:nvGraphicFramePr>
        <p:xfrm>
          <a:off x="9940974" y="487044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914570" imgH="771690" progId="Word.Document.12">
                  <p:embed/>
                </p:oleObj>
              </mc:Choice>
              <mc:Fallback>
                <p:oleObj name="Document" showAsIcon="1" r:id="rId8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40974" y="487044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C81BCF1-78E5-C21B-FFFA-B42E69CA7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59986"/>
              </p:ext>
            </p:extLst>
          </p:nvPr>
        </p:nvGraphicFramePr>
        <p:xfrm>
          <a:off x="9910996" y="58298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570" imgH="771690" progId="Word.Document.12">
                  <p:embed/>
                </p:oleObj>
              </mc:Choice>
              <mc:Fallback>
                <p:oleObj name="Document" showAsIcon="1" r:id="rId10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10996" y="58298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148;g2f3b0642336_1_36">
            <a:extLst>
              <a:ext uri="{FF2B5EF4-FFF2-40B4-BE49-F238E27FC236}">
                <a16:creationId xmlns:a16="http://schemas.microsoft.com/office/drawing/2014/main" id="{BCA251CF-2BED-71DC-BA13-BE3917AA8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923" y="0"/>
            <a:ext cx="482959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Document format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Google Shape;94;g26b99852b04_0_457">
            <a:extLst>
              <a:ext uri="{FF2B5EF4-FFF2-40B4-BE49-F238E27FC236}">
                <a16:creationId xmlns:a16="http://schemas.microsoft.com/office/drawing/2014/main" id="{46F36009-08FF-655C-9A6F-62DBE757E91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95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B683D4-43D1-4329-5EEE-2D3F66A42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44525"/>
              </p:ext>
            </p:extLst>
          </p:nvPr>
        </p:nvGraphicFramePr>
        <p:xfrm>
          <a:off x="68085" y="976721"/>
          <a:ext cx="11766915" cy="5738870"/>
        </p:xfrm>
        <a:graphic>
          <a:graphicData uri="http://schemas.openxmlformats.org/drawingml/2006/table">
            <a:tbl>
              <a:tblPr/>
              <a:tblGrid>
                <a:gridCol w="726394">
                  <a:extLst>
                    <a:ext uri="{9D8B030D-6E8A-4147-A177-3AD203B41FA5}">
                      <a16:colId xmlns:a16="http://schemas.microsoft.com/office/drawing/2014/main" val="3812101504"/>
                    </a:ext>
                  </a:extLst>
                </a:gridCol>
                <a:gridCol w="3147934">
                  <a:extLst>
                    <a:ext uri="{9D8B030D-6E8A-4147-A177-3AD203B41FA5}">
                      <a16:colId xmlns:a16="http://schemas.microsoft.com/office/drawing/2014/main" val="1695705905"/>
                    </a:ext>
                  </a:extLst>
                </a:gridCol>
                <a:gridCol w="4661941">
                  <a:extLst>
                    <a:ext uri="{9D8B030D-6E8A-4147-A177-3AD203B41FA5}">
                      <a16:colId xmlns:a16="http://schemas.microsoft.com/office/drawing/2014/main" val="3875605295"/>
                    </a:ext>
                  </a:extLst>
                </a:gridCol>
                <a:gridCol w="3230646">
                  <a:extLst>
                    <a:ext uri="{9D8B030D-6E8A-4147-A177-3AD203B41FA5}">
                      <a16:colId xmlns:a16="http://schemas.microsoft.com/office/drawing/2014/main" val="465752587"/>
                    </a:ext>
                  </a:extLst>
                </a:gridCol>
              </a:tblGrid>
              <a:tr h="11477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Sl.No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Document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Sample Doc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9243"/>
                  </a:ext>
                </a:extLst>
              </a:tr>
              <a:tr h="11477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2- Certification Application Form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Application for regional distributor certification program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94047"/>
                  </a:ext>
                </a:extLst>
              </a:tr>
              <a:tr h="11477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1B- Regional Distribution Agreement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333308"/>
                  </a:ext>
                </a:extLst>
              </a:tr>
              <a:tr h="11477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1A RDS Notary for Principle Agreement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Notary Form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073548"/>
                  </a:ext>
                </a:extLst>
              </a:tr>
              <a:tr h="11477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MSME Declaration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Agreement to be signed by Sahaj Mitr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83205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28A6D3-2999-2E4F-381D-B57776031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07817"/>
              </p:ext>
            </p:extLst>
          </p:nvPr>
        </p:nvGraphicFramePr>
        <p:xfrm>
          <a:off x="9806063" y="230713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70" imgH="771690" progId="Acrobat.Document.DC">
                  <p:embed/>
                </p:oleObj>
              </mc:Choice>
              <mc:Fallback>
                <p:oleObj name="Acrobat Document" showAsIcon="1" r:id="rId2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06063" y="230713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B6F284-3CDD-6315-DB30-A2413C908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20497"/>
              </p:ext>
            </p:extLst>
          </p:nvPr>
        </p:nvGraphicFramePr>
        <p:xfrm>
          <a:off x="9791076" y="34913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570" imgH="771690" progId="Acrobat.Document.DC">
                  <p:embed/>
                </p:oleObj>
              </mc:Choice>
              <mc:Fallback>
                <p:oleObj name="Acrobat Document" showAsIcon="1" r:id="rId4" imgW="914570" imgH="7716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1076" y="34913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980340-6125-F0A0-A2F9-F061A50B8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65277"/>
              </p:ext>
            </p:extLst>
          </p:nvPr>
        </p:nvGraphicFramePr>
        <p:xfrm>
          <a:off x="9851034" y="46006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570" imgH="771690" progId="Word.Document.12">
                  <p:embed/>
                </p:oleObj>
              </mc:Choice>
              <mc:Fallback>
                <p:oleObj name="Document" showAsIcon="1" r:id="rId6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51034" y="46006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49E6658-D0BA-F693-16E0-76851DD1B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679821"/>
              </p:ext>
            </p:extLst>
          </p:nvPr>
        </p:nvGraphicFramePr>
        <p:xfrm>
          <a:off x="9851034" y="57398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914570" imgH="771690" progId="Word.Document.12">
                  <p:embed/>
                </p:oleObj>
              </mc:Choice>
              <mc:Fallback>
                <p:oleObj name="Document" showAsIcon="1" r:id="rId8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51034" y="57398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48;g2f3b0642336_1_36">
            <a:extLst>
              <a:ext uri="{FF2B5EF4-FFF2-40B4-BE49-F238E27FC236}">
                <a16:creationId xmlns:a16="http://schemas.microsoft.com/office/drawing/2014/main" id="{9E1C492D-2A65-5A61-D1BB-3775A8A5E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8136" y="0"/>
            <a:ext cx="482959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Document format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oogle Shape;94;g26b99852b04_0_457">
            <a:extLst>
              <a:ext uri="{FF2B5EF4-FFF2-40B4-BE49-F238E27FC236}">
                <a16:creationId xmlns:a16="http://schemas.microsoft.com/office/drawing/2014/main" id="{38F28CCD-3676-5619-A6CD-6E6339D4C35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5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8;g2f3b0642336_1_36">
            <a:extLst>
              <a:ext uri="{FF2B5EF4-FFF2-40B4-BE49-F238E27FC236}">
                <a16:creationId xmlns:a16="http://schemas.microsoft.com/office/drawing/2014/main" id="{94550A90-A608-CCD9-0DD4-4EE426CAB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1861" y="0"/>
            <a:ext cx="57390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Commission Structure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9BAB2-D91F-1FD4-D661-D75A6D126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86967"/>
              </p:ext>
            </p:extLst>
          </p:nvPr>
        </p:nvGraphicFramePr>
        <p:xfrm>
          <a:off x="74952" y="1010061"/>
          <a:ext cx="8274568" cy="2345403"/>
        </p:xfrm>
        <a:graphic>
          <a:graphicData uri="http://schemas.openxmlformats.org/drawingml/2006/table">
            <a:tbl>
              <a:tblPr/>
              <a:tblGrid>
                <a:gridCol w="2342581">
                  <a:extLst>
                    <a:ext uri="{9D8B030D-6E8A-4147-A177-3AD203B41FA5}">
                      <a16:colId xmlns:a16="http://schemas.microsoft.com/office/drawing/2014/main" val="1289709881"/>
                    </a:ext>
                  </a:extLst>
                </a:gridCol>
                <a:gridCol w="2650692">
                  <a:extLst>
                    <a:ext uri="{9D8B030D-6E8A-4147-A177-3AD203B41FA5}">
                      <a16:colId xmlns:a16="http://schemas.microsoft.com/office/drawing/2014/main" val="1193021791"/>
                    </a:ext>
                  </a:extLst>
                </a:gridCol>
                <a:gridCol w="3281295">
                  <a:extLst>
                    <a:ext uri="{9D8B030D-6E8A-4147-A177-3AD203B41FA5}">
                      <a16:colId xmlns:a16="http://schemas.microsoft.com/office/drawing/2014/main" val="755707406"/>
                    </a:ext>
                  </a:extLst>
                </a:gridCol>
              </a:tblGrid>
              <a:tr h="86083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Distributor Commission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Retailer Commission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18724"/>
                  </a:ext>
                </a:extLst>
              </a:tr>
              <a:tr h="5217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Recharge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0.80% extra on every recharge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Depends on distributor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128787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FRC                      (New Sim Activation)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Average INR 18/-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Up to INR 130/-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997562"/>
                  </a:ext>
                </a:extLst>
              </a:tr>
              <a:tr h="3395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MNP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Flat INR 5/-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Flat INR 100/-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0493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50956" r="1388" b="12051"/>
          <a:stretch/>
        </p:blipFill>
        <p:spPr bwMode="auto">
          <a:xfrm>
            <a:off x="4527031" y="3548789"/>
            <a:ext cx="7210260" cy="320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254D2-4F8B-CAC1-F37F-A5AAFF4F08CB}"/>
              </a:ext>
            </a:extLst>
          </p:cNvPr>
          <p:cNvSpPr txBox="1"/>
          <p:nvPr/>
        </p:nvSpPr>
        <p:spPr>
          <a:xfrm>
            <a:off x="179881" y="4781862"/>
            <a:ext cx="389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rebuchet MS" panose="020B0603020202020204" pitchFamily="34" charset="0"/>
              </a:rPr>
              <a:t>FRC Plans and commission for Retailers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38F1-D615-5135-4749-C15A0C92EE77}"/>
              </a:ext>
            </a:extLst>
          </p:cNvPr>
          <p:cNvSpPr txBox="1"/>
          <p:nvPr/>
        </p:nvSpPr>
        <p:spPr>
          <a:xfrm>
            <a:off x="8861685" y="1396584"/>
            <a:ext cx="301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rebuchet MS" panose="020B0603020202020204" pitchFamily="34" charset="0"/>
              </a:rPr>
              <a:t>Distributor and retailer commission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265D525-5CDF-D8A2-6C5C-6F567D34E176}"/>
              </a:ext>
            </a:extLst>
          </p:cNvPr>
          <p:cNvSpPr/>
          <p:nvPr/>
        </p:nvSpPr>
        <p:spPr>
          <a:xfrm>
            <a:off x="3028013" y="4781862"/>
            <a:ext cx="1049311" cy="34477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F1198A8E-34D4-CA5C-B195-B3EF103C539C}"/>
              </a:ext>
            </a:extLst>
          </p:cNvPr>
          <p:cNvSpPr/>
          <p:nvPr/>
        </p:nvSpPr>
        <p:spPr>
          <a:xfrm>
            <a:off x="8861685" y="2443397"/>
            <a:ext cx="821961" cy="31479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2740DC13-BF00-E09B-D81E-0277BA4A27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0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1fc7cd9b6_0_0"/>
          <p:cNvSpPr txBox="1">
            <a:spLocks noGrp="1"/>
          </p:cNvSpPr>
          <p:nvPr>
            <p:ph type="title"/>
          </p:nvPr>
        </p:nvSpPr>
        <p:spPr>
          <a:xfrm>
            <a:off x="1595999" y="9059"/>
            <a:ext cx="8417435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Earning Opportunity RD &amp; Retailer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A236CA-9EB3-9BA0-8C35-53C8E9794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61651"/>
              </p:ext>
            </p:extLst>
          </p:nvPr>
        </p:nvGraphicFramePr>
        <p:xfrm>
          <a:off x="119922" y="863759"/>
          <a:ext cx="11767277" cy="5990726"/>
        </p:xfrm>
        <a:graphic>
          <a:graphicData uri="http://schemas.openxmlformats.org/drawingml/2006/table">
            <a:tbl>
              <a:tblPr/>
              <a:tblGrid>
                <a:gridCol w="3303733">
                  <a:extLst>
                    <a:ext uri="{9D8B030D-6E8A-4147-A177-3AD203B41FA5}">
                      <a16:colId xmlns:a16="http://schemas.microsoft.com/office/drawing/2014/main" val="2448103750"/>
                    </a:ext>
                  </a:extLst>
                </a:gridCol>
                <a:gridCol w="1089142">
                  <a:extLst>
                    <a:ext uri="{9D8B030D-6E8A-4147-A177-3AD203B41FA5}">
                      <a16:colId xmlns:a16="http://schemas.microsoft.com/office/drawing/2014/main" val="3854191898"/>
                    </a:ext>
                  </a:extLst>
                </a:gridCol>
                <a:gridCol w="1270666">
                  <a:extLst>
                    <a:ext uri="{9D8B030D-6E8A-4147-A177-3AD203B41FA5}">
                      <a16:colId xmlns:a16="http://schemas.microsoft.com/office/drawing/2014/main" val="3699468309"/>
                    </a:ext>
                  </a:extLst>
                </a:gridCol>
                <a:gridCol w="1456728">
                  <a:extLst>
                    <a:ext uri="{9D8B030D-6E8A-4147-A177-3AD203B41FA5}">
                      <a16:colId xmlns:a16="http://schemas.microsoft.com/office/drawing/2014/main" val="894854381"/>
                    </a:ext>
                  </a:extLst>
                </a:gridCol>
                <a:gridCol w="1506647">
                  <a:extLst>
                    <a:ext uri="{9D8B030D-6E8A-4147-A177-3AD203B41FA5}">
                      <a16:colId xmlns:a16="http://schemas.microsoft.com/office/drawing/2014/main" val="2115455197"/>
                    </a:ext>
                  </a:extLst>
                </a:gridCol>
                <a:gridCol w="3140361">
                  <a:extLst>
                    <a:ext uri="{9D8B030D-6E8A-4147-A177-3AD203B41FA5}">
                      <a16:colId xmlns:a16="http://schemas.microsoft.com/office/drawing/2014/main" val="4153349093"/>
                    </a:ext>
                  </a:extLst>
                </a:gridCol>
              </a:tblGrid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Particulars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Earning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Retailer Earning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Weightage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Remarks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68296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999 Mobile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60% of phones will be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43066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1299 Mobile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28852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2599 Mobile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37668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Recharge Commission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** Retailer earning % depends on 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064543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SIM Charges (Refundable)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Rs 10 per SIM, refunded on Activation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593348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First Recharge 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643785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MNP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MNP with new 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386172"/>
                  </a:ext>
                </a:extLst>
              </a:tr>
              <a:tr h="27529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02327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Monthly Earning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Assumption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Retailer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Working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4067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Retailers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makes 10 Retailers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76960"/>
                  </a:ext>
                </a:extLst>
              </a:tr>
              <a:tr h="3238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Mobile Sale Per Retailer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146567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Each Retailer sells 10 phones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54464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Recharge Per Retailer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62607"/>
                  </a:ext>
                </a:extLst>
              </a:tr>
              <a:tr h="4350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SIM Per Retailer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INR 10/- refundable on each activation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449007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FRC Per Retailer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60% New SIM - FRC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696093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MNP Per Retailer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34A853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Rest for MNP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205148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497567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358200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Investment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241574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Approx Earning on Initial Investment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Refer Plan 4 Earning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265208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ROI in First 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215118"/>
                  </a:ext>
                </a:extLst>
              </a:tr>
              <a:tr h="2752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Return of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288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9329" y="-5931"/>
            <a:ext cx="9653668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- RD earning on Mobile Sale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1D12A-430E-4FFF-F6FD-7578461C4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7" y="1834880"/>
            <a:ext cx="11916096" cy="50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3b0642336_0_15"/>
          <p:cNvSpPr txBox="1">
            <a:spLocks noGrp="1"/>
          </p:cNvSpPr>
          <p:nvPr>
            <p:ph type="title"/>
          </p:nvPr>
        </p:nvSpPr>
        <p:spPr>
          <a:xfrm>
            <a:off x="2104862" y="-18675"/>
            <a:ext cx="6604418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2E75B5"/>
              </a:buClr>
              <a:buSzPts val="4400"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Regional Distributor (RD)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411DF-F598-29A7-19A9-6EC6BD53458F}"/>
              </a:ext>
            </a:extLst>
          </p:cNvPr>
          <p:cNvSpPr txBox="1"/>
          <p:nvPr/>
        </p:nvSpPr>
        <p:spPr>
          <a:xfrm>
            <a:off x="111175" y="1004341"/>
            <a:ext cx="11955907" cy="190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Sahaj has been onboarded with Reliance Retail Limited as a Zonal Distributor (ZD)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As per RRL we are allowed to onboard Distributors / Param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Mitrs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(Also referred as Regional Distributors (RD)) who can pay a Fixed One-time amount to become a Distributor.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417FA-667C-9C3D-A6E1-7557B3B8201B}"/>
              </a:ext>
            </a:extLst>
          </p:cNvPr>
          <p:cNvSpPr txBox="1"/>
          <p:nvPr/>
        </p:nvSpPr>
        <p:spPr>
          <a:xfrm>
            <a:off x="164893" y="3267852"/>
            <a:ext cx="11602387" cy="318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Hierarchy (Top to Bottom)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Zonal Distributor (ZD)</a:t>
            </a:r>
            <a:r>
              <a:rPr lang="en-US" sz="24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Sahaj Retail Limited.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Regional Distributor (RD) </a:t>
            </a:r>
            <a:r>
              <a:rPr lang="en-US" sz="24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PM/ SM  who is willing to invest</a:t>
            </a:r>
            <a:br>
              <a:rPr lang="en-US" sz="24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</a:br>
            <a:br>
              <a:rPr lang="en-US" sz="2400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</a:br>
            <a:r>
              <a:rPr lang="en-US" sz="2400" b="1" dirty="0">
                <a:solidFill>
                  <a:schemeClr val="dk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All the RDs will be onboarded from four Zonal Locations</a:t>
            </a:r>
            <a:endParaRPr lang="en-US" sz="2400" dirty="0">
              <a:solidFill>
                <a:schemeClr val="dk1"/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North         	               East            	West                        South </a:t>
            </a:r>
            <a:endParaRPr lang="en-IN" sz="2400" dirty="0"/>
          </a:p>
        </p:txBody>
      </p:sp>
      <p:pic>
        <p:nvPicPr>
          <p:cNvPr id="3" name="Google Shape;94;g26b99852b04_0_457">
            <a:extLst>
              <a:ext uri="{FF2B5EF4-FFF2-40B4-BE49-F238E27FC236}">
                <a16:creationId xmlns:a16="http://schemas.microsoft.com/office/drawing/2014/main" id="{C140A019-32BA-B045-31AB-4E1BEB8E59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09" y="-5931"/>
            <a:ext cx="936885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- RD earning on Recharge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B1DD9-6CD0-2E19-B88E-C70ACE0C1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" y="1830117"/>
            <a:ext cx="11885272" cy="5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09" y="-5931"/>
            <a:ext cx="936885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- RD earning on FRC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6D83D-2BB8-5CD6-9AE7-989A8C39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" y="1766095"/>
            <a:ext cx="11988691" cy="50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09" y="-5931"/>
            <a:ext cx="936885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- RD earning on MNP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17ED2-A819-CF01-DF46-6104A2356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" y="1843790"/>
            <a:ext cx="11886571" cy="49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3902" y="-5931"/>
            <a:ext cx="831954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- RD Total earning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1449C-36E5-0026-EEF5-DF219914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" y="1800838"/>
            <a:ext cx="11954797" cy="50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6" name="Google Shape;323;g301fc7cd9b6_0_0">
            <a:extLst>
              <a:ext uri="{FF2B5EF4-FFF2-40B4-BE49-F238E27FC236}">
                <a16:creationId xmlns:a16="http://schemas.microsoft.com/office/drawing/2014/main" id="{3A717177-9F13-ECCF-CD12-3115BF7CA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153" y="-5931"/>
            <a:ext cx="9578715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Calculation – RD 1</a:t>
            </a:r>
            <a:r>
              <a:rPr lang="en-US" b="1" baseline="300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month ROI (113%)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3533B-01D7-3082-C648-67C01F9E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" y="1668029"/>
            <a:ext cx="11891441" cy="51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1fc7cd9b6_0_0"/>
          <p:cNvSpPr txBox="1">
            <a:spLocks noGrp="1"/>
          </p:cNvSpPr>
          <p:nvPr>
            <p:ph type="title"/>
          </p:nvPr>
        </p:nvSpPr>
        <p:spPr>
          <a:xfrm>
            <a:off x="959369" y="0"/>
            <a:ext cx="9833548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89"/>
              <a:buFont typeface="Georgia"/>
              <a:buNone/>
            </a:pPr>
            <a:r>
              <a:rPr lang="en-US" b="1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Sample Earning Opportunity with Plan 4</a:t>
            </a:r>
            <a:endParaRPr b="1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028C8026-343F-291E-B7B0-950D0B673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602DA-34AF-E8FB-96A3-387E366B869B}"/>
              </a:ext>
            </a:extLst>
          </p:cNvPr>
          <p:cNvSpPr txBox="1"/>
          <p:nvPr/>
        </p:nvSpPr>
        <p:spPr>
          <a:xfrm>
            <a:off x="449705" y="1034321"/>
            <a:ext cx="1122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Let us assume the Regional Distributor gets onboarded with INR 20990/- plan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D79AFF-DEEC-5C2F-4337-51279F42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62592"/>
              </p:ext>
            </p:extLst>
          </p:nvPr>
        </p:nvGraphicFramePr>
        <p:xfrm>
          <a:off x="623337" y="1872695"/>
          <a:ext cx="10769187" cy="4633040"/>
        </p:xfrm>
        <a:graphic>
          <a:graphicData uri="http://schemas.openxmlformats.org/drawingml/2006/table">
            <a:tbl>
              <a:tblPr/>
              <a:tblGrid>
                <a:gridCol w="5129464">
                  <a:extLst>
                    <a:ext uri="{9D8B030D-6E8A-4147-A177-3AD203B41FA5}">
                      <a16:colId xmlns:a16="http://schemas.microsoft.com/office/drawing/2014/main" val="4101280475"/>
                    </a:ext>
                  </a:extLst>
                </a:gridCol>
                <a:gridCol w="3195843">
                  <a:extLst>
                    <a:ext uri="{9D8B030D-6E8A-4147-A177-3AD203B41FA5}">
                      <a16:colId xmlns:a16="http://schemas.microsoft.com/office/drawing/2014/main" val="3127212934"/>
                    </a:ext>
                  </a:extLst>
                </a:gridCol>
                <a:gridCol w="2443880">
                  <a:extLst>
                    <a:ext uri="{9D8B030D-6E8A-4147-A177-3AD203B41FA5}">
                      <a16:colId xmlns:a16="http://schemas.microsoft.com/office/drawing/2014/main" val="1113843959"/>
                    </a:ext>
                  </a:extLst>
                </a:gridCol>
              </a:tblGrid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Scenario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Investment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Extra Earning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539548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Plan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20990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299175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Count/Amount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Extra Earning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685275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Mobile Device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 mobile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059121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Recharge Per Retailer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INR 1000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632693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SIM Per Retailer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 Sim Card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12743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FRC Per Retailer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 Sim Card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44140"/>
                  </a:ext>
                </a:extLst>
              </a:tr>
              <a:tr h="57913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MNP Per Retailer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 Sim Card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3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09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3b0642336_1_36"/>
          <p:cNvSpPr txBox="1">
            <a:spLocks noGrp="1"/>
          </p:cNvSpPr>
          <p:nvPr>
            <p:ph type="title"/>
          </p:nvPr>
        </p:nvSpPr>
        <p:spPr>
          <a:xfrm>
            <a:off x="1961999" y="0"/>
            <a:ext cx="800750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Frequently Asked Questions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46415D-E3B1-B047-1F08-162533913AD2}"/>
              </a:ext>
            </a:extLst>
          </p:cNvPr>
          <p:cNvSpPr txBox="1"/>
          <p:nvPr/>
        </p:nvSpPr>
        <p:spPr>
          <a:xfrm>
            <a:off x="59960" y="914658"/>
            <a:ext cx="1183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1. Can a distributor appointed by Sahaj work in </a:t>
            </a:r>
            <a:r>
              <a:rPr lang="en-US" sz="1800" b="1" dirty="0">
                <a:latin typeface="Trebuchet MS" panose="020B0603020202020204" pitchFamily="34" charset="0"/>
              </a:rPr>
              <a:t>an area where there is existing JIO distributor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available?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Yes, Distributor appointed by Sahaj can work in the current JIO distributor’s </a:t>
            </a:r>
            <a:r>
              <a:rPr lang="en-US" sz="1800" dirty="0">
                <a:latin typeface="Trebuchet MS" panose="020B0603020202020204" pitchFamily="34" charset="0"/>
              </a:rPr>
              <a:t>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rea.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2. </a:t>
            </a: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Is GST Mandatory?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GST is required. However, initially the distributor can provide a declaration to start the business and apply for GST simultaneously.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3.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What will the distributor get after making payment?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– The 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istributor will get mobile handset device, recharge amount  &amp; SIM cards.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(**The count of the </a:t>
            </a:r>
            <a:r>
              <a:rPr lang="en-US" sz="1800" dirty="0">
                <a:latin typeface="Trebuchet MS" panose="020B0603020202020204" pitchFamily="34" charset="0"/>
              </a:rPr>
              <a:t>items will be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as per the pack purchased while onboarding</a:t>
            </a:r>
            <a:r>
              <a:rPr lang="en-US" sz="1800" dirty="0">
                <a:latin typeface="Trebuchet MS" panose="020B0603020202020204" pitchFamily="34" charset="0"/>
              </a:rPr>
              <a:t>)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4. Whis mobile handset devices will be provided for selling?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Jio Bharat 999 &amp; Jio Bharat 1299 models will be provided.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5.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What is the commission on recharge?</a:t>
            </a:r>
          </a:p>
          <a:p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Ans - Commission on recharge is 0.8% including retailer margin.</a:t>
            </a:r>
          </a:p>
        </p:txBody>
      </p:sp>
      <p:pic>
        <p:nvPicPr>
          <p:cNvPr id="3" name="Google Shape;94;g26b99852b04_0_457">
            <a:extLst>
              <a:ext uri="{FF2B5EF4-FFF2-40B4-BE49-F238E27FC236}">
                <a16:creationId xmlns:a16="http://schemas.microsoft.com/office/drawing/2014/main" id="{09DA2A2A-A3EB-1258-9882-E7F63BFA9E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578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6415D-E3B1-B047-1F08-162533913AD2}"/>
              </a:ext>
            </a:extLst>
          </p:cNvPr>
          <p:cNvSpPr txBox="1"/>
          <p:nvPr/>
        </p:nvSpPr>
        <p:spPr>
          <a:xfrm>
            <a:off x="59960" y="914658"/>
            <a:ext cx="1183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rebuchet MS" panose="020B0603020202020204" pitchFamily="34" charset="0"/>
              </a:rPr>
              <a:t>6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 Does this distributorship include JIO SIM Card replacement?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No, SIM replacement can only be done at Jio Point or Jio Centre.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7.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Whom to contact for warranty</a:t>
            </a:r>
            <a:r>
              <a:rPr lang="en-IN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Customers need to take the device to the nearest Jio Service Centre for warranty related issues.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8.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What will be the area of distributorship?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– A 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istributor can work in his district and subdistrict.</a:t>
            </a:r>
            <a:r>
              <a:rPr lang="en-US" sz="1800" dirty="0">
                <a:latin typeface="Trebuchet MS" panose="020B0603020202020204" pitchFamily="34" charset="0"/>
              </a:rPr>
              <a:t> 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9. How much time does it takes to onboard a Jio distributor?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dirty="0">
                <a:latin typeface="Trebuchet MS" panose="020B0603020202020204" pitchFamily="34" charset="0"/>
              </a:rPr>
              <a:t>Ans - After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receiving all signed &amp; stamped documents, the </a:t>
            </a:r>
            <a:r>
              <a:rPr lang="en-US" sz="1800" dirty="0">
                <a:latin typeface="Trebuchet MS" panose="020B0603020202020204" pitchFamily="34" charset="0"/>
              </a:rPr>
              <a:t>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nboarding will be completed within 4-5 working days. Any rejection will require fresh resubmission of documents.</a:t>
            </a:r>
          </a:p>
          <a:p>
            <a:endParaRPr lang="en-US" sz="1800" dirty="0">
              <a:latin typeface="Trebuchet MS" panose="020B0603020202020204" pitchFamily="34" charset="0"/>
            </a:endParaRPr>
          </a:p>
          <a:p>
            <a:r>
              <a:rPr lang="en-US" sz="1800" b="1" dirty="0">
                <a:latin typeface="Trebuchet MS" panose="020B0603020202020204" pitchFamily="34" charset="0"/>
              </a:rPr>
              <a:t>10.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What is the process of Jio retailer onboarding and documentation?</a:t>
            </a:r>
          </a:p>
          <a:p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Ans – The entire process of Jio retailer onboarding and documentation will be done by distributors with the credentials provided to them to login to JIO portal.</a:t>
            </a:r>
          </a:p>
        </p:txBody>
      </p:sp>
      <p:sp>
        <p:nvSpPr>
          <p:cNvPr id="6" name="Google Shape;148;g2f3b0642336_1_36">
            <a:extLst>
              <a:ext uri="{FF2B5EF4-FFF2-40B4-BE49-F238E27FC236}">
                <a16:creationId xmlns:a16="http://schemas.microsoft.com/office/drawing/2014/main" id="{67757DD9-BDA8-6BBE-C182-64F7A0030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8461" y="0"/>
            <a:ext cx="800750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Frequently Asked Questions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Google Shape;94;g26b99852b04_0_457">
            <a:extLst>
              <a:ext uri="{FF2B5EF4-FFF2-40B4-BE49-F238E27FC236}">
                <a16:creationId xmlns:a16="http://schemas.microsoft.com/office/drawing/2014/main" id="{691DA736-E3F8-85B4-B45B-7C68D59205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891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6415D-E3B1-B047-1F08-162533913AD2}"/>
              </a:ext>
            </a:extLst>
          </p:cNvPr>
          <p:cNvSpPr txBox="1"/>
          <p:nvPr/>
        </p:nvSpPr>
        <p:spPr>
          <a:xfrm>
            <a:off x="59960" y="914658"/>
            <a:ext cx="11835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11. What is MNP in SIM card?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- Mobile number portability (MNP) enables any user to switch from one operator to another while retaining their original mobile number. 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12. What is the commission on MNP (Mobile Number Portability) of retailer and distributor?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- For retailers, MNP margin is </a:t>
            </a:r>
            <a:r>
              <a:rPr lang="en-US" sz="1700" dirty="0">
                <a:latin typeface="Trebuchet MS" panose="020B0603020202020204" pitchFamily="34" charset="0"/>
              </a:rPr>
              <a:t>INR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100/- and for distributors it is INR 5/-.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13. Do we need to maintain any balance in Jio distributor</a:t>
            </a:r>
            <a:r>
              <a:rPr lang="en-US" sz="1700" b="1" dirty="0">
                <a:latin typeface="Trebuchet MS" panose="020B0603020202020204" pitchFamily="34" charset="0"/>
              </a:rPr>
              <a:t>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or retailer portal?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- 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</a:b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14. What is the full form of FRC in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Jio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–FRC stands for “First Recharge </a:t>
            </a:r>
            <a:r>
              <a:rPr kumimoji="0" lang="en-IN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Coupon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". It's a mandatory step in the process of activating a Jio SIM card.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15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.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Whom should the distributor contact for JIO portal recharge reloading?</a:t>
            </a:r>
            <a:b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– Sahaj.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700" dirty="0"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16.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 What are the services the distributor can provide to the retailer?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Ans - JIO Mobile Handset, New connection &amp; MNP through SIM , Recharge </a:t>
            </a:r>
          </a:p>
        </p:txBody>
      </p:sp>
      <p:sp>
        <p:nvSpPr>
          <p:cNvPr id="6" name="Google Shape;148;g2f3b0642336_1_36">
            <a:extLst>
              <a:ext uri="{FF2B5EF4-FFF2-40B4-BE49-F238E27FC236}">
                <a16:creationId xmlns:a16="http://schemas.microsoft.com/office/drawing/2014/main" id="{BCC0563C-C16E-704F-1655-D886C362C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1364" y="0"/>
            <a:ext cx="800750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Frequently Asked Questions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Google Shape;94;g26b99852b04_0_457">
            <a:extLst>
              <a:ext uri="{FF2B5EF4-FFF2-40B4-BE49-F238E27FC236}">
                <a16:creationId xmlns:a16="http://schemas.microsoft.com/office/drawing/2014/main" id="{DF6858FB-B875-FBD7-EF34-36AEAE3229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82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787" y="3151676"/>
            <a:ext cx="5276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Thank you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64CC8BA6-4792-8D5C-0DEE-781FA5C3C5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52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1fc7cd9b6_0_16"/>
          <p:cNvSpPr txBox="1">
            <a:spLocks noGrp="1"/>
          </p:cNvSpPr>
          <p:nvPr>
            <p:ph type="title"/>
          </p:nvPr>
        </p:nvSpPr>
        <p:spPr>
          <a:xfrm>
            <a:off x="3669822" y="0"/>
            <a:ext cx="4529793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None/>
            </a:pPr>
            <a:r>
              <a:rPr lang="en-US" b="1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Responsibilities</a:t>
            </a:r>
            <a:endParaRPr b="1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15" name="Google Shape;115;g301fc7cd9b6_0_16"/>
          <p:cNvGraphicFramePr/>
          <p:nvPr>
            <p:extLst>
              <p:ext uri="{D42A27DB-BD31-4B8C-83A1-F6EECF244321}">
                <p14:modId xmlns:p14="http://schemas.microsoft.com/office/powerpoint/2010/main" val="363210911"/>
              </p:ext>
            </p:extLst>
          </p:nvPr>
        </p:nvGraphicFramePr>
        <p:xfrm>
          <a:off x="14990" y="922904"/>
          <a:ext cx="11962151" cy="58614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8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Activity</a:t>
                      </a:r>
                      <a:endParaRPr b="1"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rebuchet MS" panose="020B0603020202020204" pitchFamily="34" charset="0"/>
                        </a:rPr>
                        <a:t>Sahaj</a:t>
                      </a:r>
                      <a:endParaRPr b="1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rebuchet MS" panose="020B0603020202020204" pitchFamily="34" charset="0"/>
                        </a:rPr>
                        <a:t>Regional Distributor</a:t>
                      </a:r>
                      <a:endParaRPr b="1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rebuchet MS" panose="020B0603020202020204" pitchFamily="34" charset="0"/>
                        </a:rPr>
                        <a:t>Retailer</a:t>
                      </a:r>
                      <a:endParaRPr b="1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On Boarding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On Board Regional Distributors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On Board Retailers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Service Customers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Documents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Collect and Assist RD to provide required documents and create PRM ID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</a:rPr>
                        <a:t>Collect and Assist Retailers  to provide required documents and create PRM ID and SM ID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Initial Order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Place Order on behalf of RD for Phones, SIM and Recharge. Delivery to be done by RIL to RD.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Pay Roll Out Fee and after receipt of Initial Order, send to Retailers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Service Customers - Sell Phones, First Recharge, MNP and on-going Recharges.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9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On Going Orders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Place order to RIL on behalf of RD as per order and payment received for Phones/Recharges.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Send consolidate requirement of his/her Retailers and give order to Sahaj along once the payment is done through SKASH recharge. Send details at our email id </a:t>
                      </a:r>
                      <a:r>
                        <a:rPr lang="en-US" b="1" dirty="0">
                          <a:latin typeface="Trebuchet MS" panose="020B0603020202020204" pitchFamily="34" charset="0"/>
                          <a:hlinkClick r:id="rId3"/>
                        </a:rPr>
                        <a:t>jiodistributor@sahaj.co.in</a:t>
                      </a:r>
                      <a:r>
                        <a:rPr lang="en-US" b="1" dirty="0">
                          <a:latin typeface="Trebuchet MS" panose="020B0603020202020204" pitchFamily="34" charset="0"/>
                        </a:rPr>
                        <a:t> </a:t>
                      </a:r>
                      <a:endParaRPr b="1"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Give requirement to RD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0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Commission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Recharge: Recharge Value is credited with commission. Example, if RD transfers 50,000, then Rs 50,200 will be credited in RD Wallet.</a:t>
                      </a:r>
                      <a:endParaRPr>
                        <a:latin typeface="Trebuchet MS" panose="020B0603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Phones: Phones are sold as Discounted value to RD.</a:t>
                      </a:r>
                      <a:endParaRPr>
                        <a:latin typeface="Trebuchet MS" panose="020B0603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Recharge: RD transfers to Retailer wallet as per mutually agreed sharing between them.</a:t>
                      </a:r>
                      <a:endParaRPr>
                        <a:latin typeface="Trebuchet MS" panose="020B0603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rebuchet MS" panose="020B0603020202020204" pitchFamily="34" charset="0"/>
                        </a:rPr>
                        <a:t>Phones: RD sells phones to Retailer as per RIL defined rates.</a:t>
                      </a:r>
                      <a:endParaRPr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Recharge: Gets commission as per the Retailer commission Structure for the Recharge, MNP or FCR done.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Phones: Buys phones from RD as discounted rate and sell at MRP to customer.</a:t>
                      </a:r>
                      <a:endParaRPr dirty="0">
                        <a:latin typeface="Trebuchet MS" panose="020B0603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24EE6961-2535-E06A-6315-5AB9B96464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3b0642336_0_21"/>
          <p:cNvSpPr txBox="1">
            <a:spLocks noGrp="1"/>
          </p:cNvSpPr>
          <p:nvPr>
            <p:ph type="title"/>
          </p:nvPr>
        </p:nvSpPr>
        <p:spPr>
          <a:xfrm>
            <a:off x="5237806" y="-18675"/>
            <a:ext cx="2257271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Plans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20902C19-0BFD-D8B3-48B3-CF47B8A2AA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1B6F77-4F0C-21D2-1EF7-AAADCEB15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99187"/>
              </p:ext>
            </p:extLst>
          </p:nvPr>
        </p:nvGraphicFramePr>
        <p:xfrm>
          <a:off x="92913" y="1048535"/>
          <a:ext cx="11589750" cy="5099597"/>
        </p:xfrm>
        <a:graphic>
          <a:graphicData uri="http://schemas.openxmlformats.org/drawingml/2006/table">
            <a:tbl>
              <a:tblPr/>
              <a:tblGrid>
                <a:gridCol w="1369185">
                  <a:extLst>
                    <a:ext uri="{9D8B030D-6E8A-4147-A177-3AD203B41FA5}">
                      <a16:colId xmlns:a16="http://schemas.microsoft.com/office/drawing/2014/main" val="1018733998"/>
                    </a:ext>
                  </a:extLst>
                </a:gridCol>
                <a:gridCol w="1369185">
                  <a:extLst>
                    <a:ext uri="{9D8B030D-6E8A-4147-A177-3AD203B41FA5}">
                      <a16:colId xmlns:a16="http://schemas.microsoft.com/office/drawing/2014/main" val="927617634"/>
                    </a:ext>
                  </a:extLst>
                </a:gridCol>
                <a:gridCol w="982592">
                  <a:extLst>
                    <a:ext uri="{9D8B030D-6E8A-4147-A177-3AD203B41FA5}">
                      <a16:colId xmlns:a16="http://schemas.microsoft.com/office/drawing/2014/main" val="3855641250"/>
                    </a:ext>
                  </a:extLst>
                </a:gridCol>
                <a:gridCol w="112757">
                  <a:extLst>
                    <a:ext uri="{9D8B030D-6E8A-4147-A177-3AD203B41FA5}">
                      <a16:colId xmlns:a16="http://schemas.microsoft.com/office/drawing/2014/main" val="1825746636"/>
                    </a:ext>
                  </a:extLst>
                </a:gridCol>
                <a:gridCol w="644323">
                  <a:extLst>
                    <a:ext uri="{9D8B030D-6E8A-4147-A177-3AD203B41FA5}">
                      <a16:colId xmlns:a16="http://schemas.microsoft.com/office/drawing/2014/main" val="654816455"/>
                    </a:ext>
                  </a:extLst>
                </a:gridCol>
                <a:gridCol w="1304753">
                  <a:extLst>
                    <a:ext uri="{9D8B030D-6E8A-4147-A177-3AD203B41FA5}">
                      <a16:colId xmlns:a16="http://schemas.microsoft.com/office/drawing/2014/main" val="4016234448"/>
                    </a:ext>
                  </a:extLst>
                </a:gridCol>
                <a:gridCol w="112757">
                  <a:extLst>
                    <a:ext uri="{9D8B030D-6E8A-4147-A177-3AD203B41FA5}">
                      <a16:colId xmlns:a16="http://schemas.microsoft.com/office/drawing/2014/main" val="3087524298"/>
                    </a:ext>
                  </a:extLst>
                </a:gridCol>
                <a:gridCol w="644323">
                  <a:extLst>
                    <a:ext uri="{9D8B030D-6E8A-4147-A177-3AD203B41FA5}">
                      <a16:colId xmlns:a16="http://schemas.microsoft.com/office/drawing/2014/main" val="2537622270"/>
                    </a:ext>
                  </a:extLst>
                </a:gridCol>
                <a:gridCol w="712781">
                  <a:extLst>
                    <a:ext uri="{9D8B030D-6E8A-4147-A177-3AD203B41FA5}">
                      <a16:colId xmlns:a16="http://schemas.microsoft.com/office/drawing/2014/main" val="769049208"/>
                    </a:ext>
                  </a:extLst>
                </a:gridCol>
                <a:gridCol w="96648">
                  <a:extLst>
                    <a:ext uri="{9D8B030D-6E8A-4147-A177-3AD203B41FA5}">
                      <a16:colId xmlns:a16="http://schemas.microsoft.com/office/drawing/2014/main" val="1880146665"/>
                    </a:ext>
                  </a:extLst>
                </a:gridCol>
                <a:gridCol w="644323">
                  <a:extLst>
                    <a:ext uri="{9D8B030D-6E8A-4147-A177-3AD203B41FA5}">
                      <a16:colId xmlns:a16="http://schemas.microsoft.com/office/drawing/2014/main" val="3877079195"/>
                    </a:ext>
                  </a:extLst>
                </a:gridCol>
                <a:gridCol w="712781">
                  <a:extLst>
                    <a:ext uri="{9D8B030D-6E8A-4147-A177-3AD203B41FA5}">
                      <a16:colId xmlns:a16="http://schemas.microsoft.com/office/drawing/2014/main" val="2642697501"/>
                    </a:ext>
                  </a:extLst>
                </a:gridCol>
                <a:gridCol w="84567">
                  <a:extLst>
                    <a:ext uri="{9D8B030D-6E8A-4147-A177-3AD203B41FA5}">
                      <a16:colId xmlns:a16="http://schemas.microsoft.com/office/drawing/2014/main" val="200084104"/>
                    </a:ext>
                  </a:extLst>
                </a:gridCol>
                <a:gridCol w="644323">
                  <a:extLst>
                    <a:ext uri="{9D8B030D-6E8A-4147-A177-3AD203B41FA5}">
                      <a16:colId xmlns:a16="http://schemas.microsoft.com/office/drawing/2014/main" val="3648856833"/>
                    </a:ext>
                  </a:extLst>
                </a:gridCol>
                <a:gridCol w="712781">
                  <a:extLst>
                    <a:ext uri="{9D8B030D-6E8A-4147-A177-3AD203B41FA5}">
                      <a16:colId xmlns:a16="http://schemas.microsoft.com/office/drawing/2014/main" val="118923881"/>
                    </a:ext>
                  </a:extLst>
                </a:gridCol>
                <a:gridCol w="84567">
                  <a:extLst>
                    <a:ext uri="{9D8B030D-6E8A-4147-A177-3AD203B41FA5}">
                      <a16:colId xmlns:a16="http://schemas.microsoft.com/office/drawing/2014/main" val="64465408"/>
                    </a:ext>
                  </a:extLst>
                </a:gridCol>
                <a:gridCol w="644323">
                  <a:extLst>
                    <a:ext uri="{9D8B030D-6E8A-4147-A177-3AD203B41FA5}">
                      <a16:colId xmlns:a16="http://schemas.microsoft.com/office/drawing/2014/main" val="4143217583"/>
                    </a:ext>
                  </a:extLst>
                </a:gridCol>
                <a:gridCol w="712781">
                  <a:extLst>
                    <a:ext uri="{9D8B030D-6E8A-4147-A177-3AD203B41FA5}">
                      <a16:colId xmlns:a16="http://schemas.microsoft.com/office/drawing/2014/main" val="2890982543"/>
                    </a:ext>
                  </a:extLst>
                </a:gridCol>
              </a:tblGrid>
              <a:tr h="432170"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748133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Current Pack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71395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Category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Market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RD to 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Current Pack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Pack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92361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999 Device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14529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1299 Device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11367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2599 Device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85434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Recharge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39261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36862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Roll Out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21065"/>
                  </a:ext>
                </a:extLst>
              </a:tr>
              <a:tr h="51860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Amount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113970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90480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67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3b0642336_1_16"/>
          <p:cNvSpPr txBox="1">
            <a:spLocks noGrp="1"/>
          </p:cNvSpPr>
          <p:nvPr>
            <p:ph type="title"/>
          </p:nvPr>
        </p:nvSpPr>
        <p:spPr>
          <a:xfrm>
            <a:off x="3489936" y="0"/>
            <a:ext cx="503945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Handset Features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Google Shape;134;g2f3b0642336_1_16"/>
          <p:cNvSpPr txBox="1"/>
          <p:nvPr/>
        </p:nvSpPr>
        <p:spPr>
          <a:xfrm>
            <a:off x="64029" y="3485443"/>
            <a:ext cx="5722174" cy="326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999 Jio Bharat Mobile Device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With Jio Cinema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Jio Pay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23 Language Support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LED Torch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Digital Camera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JioSaavn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Only Jio Sim can be used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1 Year manufacturer warranty &amp; 6 Month for Inbox Devices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g2f3b0642336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" y="926137"/>
            <a:ext cx="3887837" cy="273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BAB4CE2E-4866-9097-9ECB-07649880F4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4" name="Google Shape;142;g2f3b0642336_1_26">
            <a:extLst>
              <a:ext uri="{FF2B5EF4-FFF2-40B4-BE49-F238E27FC236}">
                <a16:creationId xmlns:a16="http://schemas.microsoft.com/office/drawing/2014/main" id="{D28B49AA-BE98-E493-0A8D-4C7EADD30CB7}"/>
              </a:ext>
            </a:extLst>
          </p:cNvPr>
          <p:cNvSpPr txBox="1"/>
          <p:nvPr/>
        </p:nvSpPr>
        <p:spPr>
          <a:xfrm>
            <a:off x="5953587" y="3485438"/>
            <a:ext cx="5843672" cy="326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1299 Mobile Device 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Roboto"/>
                <a:cs typeface="Roboto"/>
                <a:sym typeface="Roboto"/>
              </a:rPr>
              <a:t>Jio Bharat B1 4G Keypad Phone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With Jio Cinema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Jio Pay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23 Language Support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LED Torch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Digital Camera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Jio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Saavn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Only Jio Sim can be used</a:t>
            </a:r>
            <a:endParaRPr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Roboto"/>
              <a:cs typeface="Roboto"/>
              <a:sym typeface="Roboto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1 Year manufacturer warranty &amp; 6 Month for Inbox Device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143;g2f3b0642336_1_26">
            <a:extLst>
              <a:ext uri="{FF2B5EF4-FFF2-40B4-BE49-F238E27FC236}">
                <a16:creationId xmlns:a16="http://schemas.microsoft.com/office/drawing/2014/main" id="{28675F35-8A87-8EF8-5A3C-EA59A4AEF07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2168" y="1029346"/>
            <a:ext cx="3491520" cy="2628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3b0642336_1_36"/>
          <p:cNvSpPr txBox="1">
            <a:spLocks noGrp="1"/>
          </p:cNvSpPr>
          <p:nvPr>
            <p:ph type="title"/>
          </p:nvPr>
        </p:nvSpPr>
        <p:spPr>
          <a:xfrm>
            <a:off x="3757926" y="0"/>
            <a:ext cx="3733737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2E75B5"/>
              </a:buClr>
              <a:buSzPts val="4400"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Jio Sim Card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0" name="Google Shape;150;g2f3b0642336_1_36"/>
          <p:cNvSpPr txBox="1"/>
          <p:nvPr/>
        </p:nvSpPr>
        <p:spPr>
          <a:xfrm>
            <a:off x="320699" y="982874"/>
            <a:ext cx="6256563" cy="567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sz="27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FRC (First Recharge Coupon) – </a:t>
            </a:r>
          </a:p>
          <a:p>
            <a:pPr marL="5143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The Regional Distributor can earn an average of INR 18/- on every first recharge during New Sim Activation by the Retailer.</a:t>
            </a:r>
          </a:p>
          <a:p>
            <a:pPr marL="51435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The Retailer will earn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upto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INR 130/- on each FRC.</a:t>
            </a:r>
          </a:p>
          <a:p>
            <a:pPr marL="571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sz="27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●"/>
            </a:pP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MNP (Mobile Number Portability)</a:t>
            </a:r>
            <a:endParaRPr sz="27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N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Times New Roman"/>
                <a:sym typeface="Times New Roman"/>
              </a:rPr>
              <a:t>The Regional Distributor will earn INR 5/- and the Retailer will earn INR 100/- on each mobile number ported to JIO from any other telecom provider.</a:t>
            </a:r>
            <a:endParaRPr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Times New Roman"/>
              <a:sym typeface="Times New Roman"/>
            </a:endParaRPr>
          </a:p>
        </p:txBody>
      </p:sp>
      <p:pic>
        <p:nvPicPr>
          <p:cNvPr id="151" name="Google Shape;151;g2f3b0642336_1_36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7123950" y="1827700"/>
            <a:ext cx="4301425" cy="43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DFB4350A-A18E-90E2-2AA0-B1A42E3836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0811" y="0"/>
            <a:ext cx="3681599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Process Flow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A75BE2-B355-0F97-3DAD-5DB86AF3F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52618"/>
              </p:ext>
            </p:extLst>
          </p:nvPr>
        </p:nvGraphicFramePr>
        <p:xfrm>
          <a:off x="218186" y="929528"/>
          <a:ext cx="11549091" cy="578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E57DF6-6954-9973-EA3C-938D3B775202}"/>
              </a:ext>
            </a:extLst>
          </p:cNvPr>
          <p:cNvSpPr txBox="1"/>
          <p:nvPr/>
        </p:nvSpPr>
        <p:spPr>
          <a:xfrm>
            <a:off x="5816184" y="6265888"/>
            <a:ext cx="595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latin typeface="Trebuchet MS" panose="020B0603020202020204" pitchFamily="34" charset="0"/>
              </a:rPr>
              <a:t>** NOTE – PROSPECT MUST HAVE OR ACQUIRE A JIO MOBILE NUMBER </a:t>
            </a:r>
          </a:p>
        </p:txBody>
      </p:sp>
      <p:pic>
        <p:nvPicPr>
          <p:cNvPr id="4" name="Google Shape;94;g26b99852b04_0_457">
            <a:extLst>
              <a:ext uri="{FF2B5EF4-FFF2-40B4-BE49-F238E27FC236}">
                <a16:creationId xmlns:a16="http://schemas.microsoft.com/office/drawing/2014/main" id="{4562D416-2FA2-A412-B5BF-A81374DEC28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23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388" y="0"/>
            <a:ext cx="10151106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Portal Process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(Login &gt; Jio Regional Distributor &gt; Select Plan)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3AF438F-4AD9-E663-D28C-104F659E7079}"/>
              </a:ext>
            </a:extLst>
          </p:cNvPr>
          <p:cNvSpPr/>
          <p:nvPr/>
        </p:nvSpPr>
        <p:spPr>
          <a:xfrm>
            <a:off x="5306290" y="2452254"/>
            <a:ext cx="555987" cy="249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19699-3A1A-F289-F7EE-BEF0BD00F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89" y="1041571"/>
            <a:ext cx="5483532" cy="2929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-353" t="4843" r="4312" b="10390"/>
          <a:stretch/>
        </p:blipFill>
        <p:spPr>
          <a:xfrm>
            <a:off x="169165" y="977719"/>
            <a:ext cx="4932219" cy="2984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8396" y="3532909"/>
            <a:ext cx="858982" cy="4294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2089" y="1995055"/>
            <a:ext cx="696747" cy="323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A8D4AA2-4558-D231-DBCB-C25C5C84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5" y="4085419"/>
            <a:ext cx="4932219" cy="26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257759" y="5943601"/>
            <a:ext cx="471055" cy="26323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07B0AA4-2EBE-5BF4-003A-978EF1C0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2" y="4085419"/>
            <a:ext cx="5340967" cy="26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">
            <a:extLst>
              <a:ext uri="{FF2B5EF4-FFF2-40B4-BE49-F238E27FC236}">
                <a16:creationId xmlns:a16="http://schemas.microsoft.com/office/drawing/2014/main" id="{E3AF438F-4AD9-E663-D28C-104F659E7079}"/>
              </a:ext>
            </a:extLst>
          </p:cNvPr>
          <p:cNvSpPr/>
          <p:nvPr/>
        </p:nvSpPr>
        <p:spPr>
          <a:xfrm>
            <a:off x="5306290" y="5399996"/>
            <a:ext cx="555987" cy="249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69165" y="3532908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565" y="3593763"/>
            <a:ext cx="33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4652" y="3499757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72505" y="6206837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620462" y="6082147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428FCDD-AB4D-1F66-A3AD-86712E02CAFC}"/>
              </a:ext>
            </a:extLst>
          </p:cNvPr>
          <p:cNvSpPr/>
          <p:nvPr/>
        </p:nvSpPr>
        <p:spPr>
          <a:xfrm>
            <a:off x="3297836" y="3593763"/>
            <a:ext cx="500159" cy="3077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1D57A5C-B139-DC93-51CA-9E31E5C96227}"/>
              </a:ext>
            </a:extLst>
          </p:cNvPr>
          <p:cNvSpPr/>
          <p:nvPr/>
        </p:nvSpPr>
        <p:spPr>
          <a:xfrm>
            <a:off x="9578715" y="2333145"/>
            <a:ext cx="194873" cy="3231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EE60BA-F82C-A146-5543-8383B618AEA7}"/>
              </a:ext>
            </a:extLst>
          </p:cNvPr>
          <p:cNvSpPr/>
          <p:nvPr/>
        </p:nvSpPr>
        <p:spPr>
          <a:xfrm>
            <a:off x="8711788" y="6204549"/>
            <a:ext cx="500159" cy="3077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Google Shape;94;g26b99852b04_0_457">
            <a:extLst>
              <a:ext uri="{FF2B5EF4-FFF2-40B4-BE49-F238E27FC236}">
                <a16:creationId xmlns:a16="http://schemas.microsoft.com/office/drawing/2014/main" id="{EBCF6A4D-8342-8569-EF0C-CC47343F7BC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6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2f3b0642336_1_7">
            <a:extLst>
              <a:ext uri="{FF2B5EF4-FFF2-40B4-BE49-F238E27FC236}">
                <a16:creationId xmlns:a16="http://schemas.microsoft.com/office/drawing/2014/main" id="{DB0B8604-B8D6-B6AA-7CA7-4770A8174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388" y="0"/>
            <a:ext cx="10046174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Georgia"/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Portal Process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(Fill up REGIONAL DISTRIBUTOR APPLICATION form)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52E070-B78D-D45D-6DD1-58268341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8" y="1022786"/>
            <a:ext cx="5276850" cy="30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05FD4B7-DC70-CEB5-6A72-183688CE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86" y="1022785"/>
            <a:ext cx="52768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6909" y="1676400"/>
            <a:ext cx="1648691" cy="2770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3855" y="3463636"/>
            <a:ext cx="1011382" cy="3186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11091" y="2549235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9165" y="3532908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5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815458" y="3463636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6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CE5A8A6-95F9-39BA-678E-EE6B49DE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9" y="4213613"/>
            <a:ext cx="5276850" cy="25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Connector 14"/>
          <p:cNvSpPr/>
          <p:nvPr/>
        </p:nvSpPr>
        <p:spPr>
          <a:xfrm>
            <a:off x="276112" y="6257775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CDB021F-3AC1-D1A1-208C-9823170A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86" y="4100399"/>
            <a:ext cx="5276850" cy="26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670026" y="5146690"/>
            <a:ext cx="678873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793738" y="6287931"/>
            <a:ext cx="671986" cy="429491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Left Arrow 7">
            <a:extLst>
              <a:ext uri="{FF2B5EF4-FFF2-40B4-BE49-F238E27FC236}">
                <a16:creationId xmlns:a16="http://schemas.microsoft.com/office/drawing/2014/main" id="{3F7DA44A-3ED0-74A3-9F1C-53185151A43D}"/>
              </a:ext>
            </a:extLst>
          </p:cNvPr>
          <p:cNvSpPr/>
          <p:nvPr/>
        </p:nvSpPr>
        <p:spPr>
          <a:xfrm>
            <a:off x="3067225" y="1656413"/>
            <a:ext cx="471055" cy="26323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94;g26b99852b04_0_457">
            <a:extLst>
              <a:ext uri="{FF2B5EF4-FFF2-40B4-BE49-F238E27FC236}">
                <a16:creationId xmlns:a16="http://schemas.microsoft.com/office/drawing/2014/main" id="{FBFA4D17-2963-DDD9-4D91-70CB301EB4B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04931"/>
            <a:ext cx="899409" cy="59496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166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2023</Words>
  <Application>Microsoft Office PowerPoint</Application>
  <PresentationFormat>Widescreen</PresentationFormat>
  <Paragraphs>533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Trebuchet MS</vt:lpstr>
      <vt:lpstr>Georgia</vt:lpstr>
      <vt:lpstr>Arial</vt:lpstr>
      <vt:lpstr>Calibri</vt:lpstr>
      <vt:lpstr>Times New Roman</vt:lpstr>
      <vt:lpstr>Wingdings</vt:lpstr>
      <vt:lpstr>1_Office Theme</vt:lpstr>
      <vt:lpstr>Document</vt:lpstr>
      <vt:lpstr>Acrobat Document</vt:lpstr>
      <vt:lpstr>PowerPoint Presentation</vt:lpstr>
      <vt:lpstr>Regional Distributor (RD)</vt:lpstr>
      <vt:lpstr>Responsibilities</vt:lpstr>
      <vt:lpstr>Plans</vt:lpstr>
      <vt:lpstr>Handset Features</vt:lpstr>
      <vt:lpstr>Jio Sim Card </vt:lpstr>
      <vt:lpstr>Process Flow</vt:lpstr>
      <vt:lpstr>Portal Process (Login &gt; Jio Regional Distributor &gt; Select Plan)</vt:lpstr>
      <vt:lpstr>Portal Process (Fill up REGIONAL DISTRIBUTOR APPLICATION form) </vt:lpstr>
      <vt:lpstr>Portal Process (Submit after providing all the details) </vt:lpstr>
      <vt:lpstr>Portal Process (Proceed for Payment) </vt:lpstr>
      <vt:lpstr>Portal Process (Make Payment from SKASH) </vt:lpstr>
      <vt:lpstr>KYC and other documents</vt:lpstr>
      <vt:lpstr>Document format</vt:lpstr>
      <vt:lpstr>Document format</vt:lpstr>
      <vt:lpstr>Document format</vt:lpstr>
      <vt:lpstr>Commission Structure</vt:lpstr>
      <vt:lpstr>Earning Opportunity RD &amp; Retailer</vt:lpstr>
      <vt:lpstr>Calculation - RD earning on Mobile Sale</vt:lpstr>
      <vt:lpstr>Calculation - RD earning on Recharge</vt:lpstr>
      <vt:lpstr>Calculation - RD earning on FRC</vt:lpstr>
      <vt:lpstr>Calculation - RD earning on MNP</vt:lpstr>
      <vt:lpstr>Calculation - RD Total earning</vt:lpstr>
      <vt:lpstr>Calculation – RD 1st month ROI (113%)</vt:lpstr>
      <vt:lpstr>Sample Earning Opportunity with Plan 4</vt:lpstr>
      <vt:lpstr>Frequently Asked Questions</vt:lpstr>
      <vt:lpstr>Frequently Asked Questions</vt:lpstr>
      <vt:lpstr>Frequently Asked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Jio Regional Distributor - Onboarding  Mobility Business- Device, Sim, Recharge</dc:title>
  <dc:creator>Ankur Chaudhry</dc:creator>
  <cp:lastModifiedBy>Sagarmoy Das</cp:lastModifiedBy>
  <cp:revision>126</cp:revision>
  <dcterms:created xsi:type="dcterms:W3CDTF">2021-04-05T07:56:00Z</dcterms:created>
  <dcterms:modified xsi:type="dcterms:W3CDTF">2024-09-25T08:30:24Z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