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935" y="2223897"/>
            <a:ext cx="1103812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678" y="1137920"/>
            <a:ext cx="11648643" cy="473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2694" y="641187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5715000" cy="33771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6245" y="1280921"/>
            <a:ext cx="70967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75" dirty="0">
                <a:solidFill>
                  <a:srgbClr val="F79346"/>
                </a:solidFill>
                <a:latin typeface="Tahoma"/>
                <a:cs typeface="Tahoma"/>
              </a:rPr>
              <a:t>S</a:t>
            </a:r>
            <a:r>
              <a:rPr sz="6000" spc="-185" dirty="0">
                <a:solidFill>
                  <a:srgbClr val="F79346"/>
                </a:solidFill>
                <a:latin typeface="Tahoma"/>
                <a:cs typeface="Tahoma"/>
              </a:rPr>
              <a:t>aha</a:t>
            </a:r>
            <a:r>
              <a:rPr sz="6000" dirty="0">
                <a:solidFill>
                  <a:srgbClr val="F79346"/>
                </a:solidFill>
                <a:latin typeface="Tahoma"/>
                <a:cs typeface="Tahoma"/>
              </a:rPr>
              <a:t>j</a:t>
            </a:r>
            <a:r>
              <a:rPr sz="6000" spc="-215" dirty="0">
                <a:solidFill>
                  <a:srgbClr val="F79346"/>
                </a:solidFill>
                <a:latin typeface="Tahoma"/>
                <a:cs typeface="Tahoma"/>
              </a:rPr>
              <a:t> </a:t>
            </a:r>
            <a:r>
              <a:rPr sz="6000" spc="-535" dirty="0">
                <a:solidFill>
                  <a:srgbClr val="F79346"/>
                </a:solidFill>
                <a:latin typeface="Tahoma"/>
                <a:cs typeface="Tahoma"/>
              </a:rPr>
              <a:t>DM</a:t>
            </a:r>
            <a:r>
              <a:rPr sz="6000" dirty="0">
                <a:solidFill>
                  <a:srgbClr val="F79346"/>
                </a:solidFill>
                <a:latin typeface="Tahoma"/>
                <a:cs typeface="Tahoma"/>
              </a:rPr>
              <a:t>T</a:t>
            </a:r>
            <a:r>
              <a:rPr sz="6000" spc="-465" dirty="0">
                <a:solidFill>
                  <a:srgbClr val="F79346"/>
                </a:solidFill>
                <a:latin typeface="Tahoma"/>
                <a:cs typeface="Tahoma"/>
              </a:rPr>
              <a:t> </a:t>
            </a:r>
            <a:r>
              <a:rPr sz="6000" spc="-140" dirty="0">
                <a:solidFill>
                  <a:srgbClr val="F79346"/>
                </a:solidFill>
                <a:latin typeface="Tahoma"/>
                <a:cs typeface="Tahoma"/>
              </a:rPr>
              <a:t>S</a:t>
            </a:r>
            <a:r>
              <a:rPr sz="6000" spc="-145" dirty="0">
                <a:solidFill>
                  <a:srgbClr val="F79346"/>
                </a:solidFill>
                <a:latin typeface="Tahoma"/>
                <a:cs typeface="Tahoma"/>
              </a:rPr>
              <a:t>er</a:t>
            </a:r>
            <a:r>
              <a:rPr sz="6000" spc="-160" dirty="0">
                <a:solidFill>
                  <a:srgbClr val="F79346"/>
                </a:solidFill>
                <a:latin typeface="Tahoma"/>
                <a:cs typeface="Tahoma"/>
              </a:rPr>
              <a:t>v</a:t>
            </a:r>
            <a:r>
              <a:rPr sz="6000" spc="-145" dirty="0">
                <a:solidFill>
                  <a:srgbClr val="F79346"/>
                </a:solidFill>
                <a:latin typeface="Tahoma"/>
                <a:cs typeface="Tahoma"/>
              </a:rPr>
              <a:t>ice</a:t>
            </a:r>
            <a:r>
              <a:rPr sz="6000" dirty="0">
                <a:solidFill>
                  <a:srgbClr val="F79346"/>
                </a:solidFill>
                <a:latin typeface="Tahoma"/>
                <a:cs typeface="Tahoma"/>
              </a:rPr>
              <a:t>s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0216" y="2133602"/>
            <a:ext cx="7070090" cy="68580"/>
          </a:xfrm>
          <a:custGeom>
            <a:avLst/>
            <a:gdLst/>
            <a:ahLst/>
            <a:cxnLst/>
            <a:rect l="l" t="t" r="r" b="b"/>
            <a:pathLst>
              <a:path w="7070090" h="68580">
                <a:moveTo>
                  <a:pt x="7069582" y="0"/>
                </a:moveTo>
                <a:lnTo>
                  <a:pt x="0" y="0"/>
                </a:lnTo>
                <a:lnTo>
                  <a:pt x="0" y="68577"/>
                </a:lnTo>
                <a:lnTo>
                  <a:pt x="7069582" y="68577"/>
                </a:lnTo>
                <a:lnTo>
                  <a:pt x="7069582" y="0"/>
                </a:lnTo>
                <a:close/>
              </a:path>
            </a:pathLst>
          </a:custGeom>
          <a:solidFill>
            <a:srgbClr val="F79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590800"/>
            <a:ext cx="5689092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173" y="6462674"/>
            <a:ext cx="64179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339840" algn="l"/>
              </a:tabLst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	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400" y="940434"/>
            <a:ext cx="8035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Sender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fill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up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details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register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himself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DMT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09698"/>
            <a:ext cx="11958955" cy="5448300"/>
            <a:chOff x="0" y="1409698"/>
            <a:chExt cx="11958955" cy="5448300"/>
          </a:xfrm>
        </p:grpSpPr>
        <p:sp>
          <p:nvSpPr>
            <p:cNvPr id="5" name="object 5"/>
            <p:cNvSpPr/>
            <p:nvPr/>
          </p:nvSpPr>
          <p:spPr>
            <a:xfrm>
              <a:off x="2362961" y="3455670"/>
              <a:ext cx="6175375" cy="771525"/>
            </a:xfrm>
            <a:custGeom>
              <a:avLst/>
              <a:gdLst/>
              <a:ahLst/>
              <a:cxnLst/>
              <a:rect l="l" t="t" r="r" b="b"/>
              <a:pathLst>
                <a:path w="6175375" h="771525">
                  <a:moveTo>
                    <a:pt x="2270760" y="156209"/>
                  </a:moveTo>
                  <a:lnTo>
                    <a:pt x="3779520" y="156209"/>
                  </a:lnTo>
                  <a:lnTo>
                    <a:pt x="3779520" y="3048"/>
                  </a:lnTo>
                  <a:lnTo>
                    <a:pt x="2270760" y="3048"/>
                  </a:lnTo>
                  <a:lnTo>
                    <a:pt x="2270760" y="156209"/>
                  </a:lnTo>
                  <a:close/>
                </a:path>
                <a:path w="6175375" h="771525">
                  <a:moveTo>
                    <a:pt x="4667885" y="771143"/>
                  </a:moveTo>
                  <a:lnTo>
                    <a:pt x="6175120" y="771143"/>
                  </a:lnTo>
                  <a:lnTo>
                    <a:pt x="6175120" y="616457"/>
                  </a:lnTo>
                  <a:lnTo>
                    <a:pt x="4667885" y="616457"/>
                  </a:lnTo>
                  <a:lnTo>
                    <a:pt x="4667885" y="771143"/>
                  </a:lnTo>
                  <a:close/>
                </a:path>
                <a:path w="6175375" h="771525">
                  <a:moveTo>
                    <a:pt x="0" y="154685"/>
                  </a:moveTo>
                  <a:lnTo>
                    <a:pt x="1508760" y="154685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154685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09698"/>
              <a:ext cx="11958827" cy="54482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31436" y="3456482"/>
              <a:ext cx="1508760" cy="153670"/>
            </a:xfrm>
            <a:custGeom>
              <a:avLst/>
              <a:gdLst/>
              <a:ahLst/>
              <a:cxnLst/>
              <a:rect l="l" t="t" r="r" b="b"/>
              <a:pathLst>
                <a:path w="1508760" h="153670">
                  <a:moveTo>
                    <a:pt x="1508760" y="0"/>
                  </a:moveTo>
                  <a:lnTo>
                    <a:pt x="0" y="0"/>
                  </a:lnTo>
                  <a:lnTo>
                    <a:pt x="0" y="153619"/>
                  </a:lnTo>
                  <a:lnTo>
                    <a:pt x="1508760" y="153619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104" y="2743187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90" y="2743949"/>
              <a:ext cx="709930" cy="152400"/>
            </a:xfrm>
            <a:custGeom>
              <a:avLst/>
              <a:gdLst/>
              <a:ahLst/>
              <a:cxnLst/>
              <a:rect l="l" t="t" r="r" b="b"/>
              <a:pathLst>
                <a:path w="709930" h="152400">
                  <a:moveTo>
                    <a:pt x="0" y="151777"/>
                  </a:moveTo>
                  <a:lnTo>
                    <a:pt x="709561" y="151777"/>
                  </a:lnTo>
                  <a:lnTo>
                    <a:pt x="709561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8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219" y="940434"/>
            <a:ext cx="10153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After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successful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registration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Sender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able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beneficiary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his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737" y="1271269"/>
            <a:ext cx="11955779" cy="5492494"/>
            <a:chOff x="0" y="1365503"/>
            <a:chExt cx="11955779" cy="549249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65503"/>
              <a:ext cx="11955779" cy="54924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5436" y="3456482"/>
              <a:ext cx="1507490" cy="155575"/>
            </a:xfrm>
            <a:custGeom>
              <a:avLst/>
              <a:gdLst/>
              <a:ahLst/>
              <a:cxnLst/>
              <a:rect l="l" t="t" r="r" b="b"/>
              <a:pathLst>
                <a:path w="1507490" h="155575">
                  <a:moveTo>
                    <a:pt x="1506982" y="0"/>
                  </a:moveTo>
                  <a:lnTo>
                    <a:pt x="0" y="0"/>
                  </a:lnTo>
                  <a:lnTo>
                    <a:pt x="0" y="155397"/>
                  </a:lnTo>
                  <a:lnTo>
                    <a:pt x="1506982" y="155397"/>
                  </a:lnTo>
                  <a:lnTo>
                    <a:pt x="1506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7721" y="3458768"/>
              <a:ext cx="1507490" cy="154305"/>
            </a:xfrm>
            <a:custGeom>
              <a:avLst/>
              <a:gdLst/>
              <a:ahLst/>
              <a:cxnLst/>
              <a:rect l="l" t="t" r="r" b="b"/>
              <a:pathLst>
                <a:path w="1507490" h="154304">
                  <a:moveTo>
                    <a:pt x="0" y="153873"/>
                  </a:moveTo>
                  <a:lnTo>
                    <a:pt x="1506981" y="153873"/>
                  </a:lnTo>
                  <a:lnTo>
                    <a:pt x="1506981" y="0"/>
                  </a:lnTo>
                  <a:lnTo>
                    <a:pt x="0" y="0"/>
                  </a:lnTo>
                  <a:lnTo>
                    <a:pt x="0" y="153873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1132" y="4235246"/>
              <a:ext cx="1508760" cy="155575"/>
            </a:xfrm>
            <a:custGeom>
              <a:avLst/>
              <a:gdLst/>
              <a:ahLst/>
              <a:cxnLst/>
              <a:rect l="l" t="t" r="r" b="b"/>
              <a:pathLst>
                <a:path w="1508760" h="155575">
                  <a:moveTo>
                    <a:pt x="1508759" y="0"/>
                  </a:moveTo>
                  <a:lnTo>
                    <a:pt x="0" y="0"/>
                  </a:lnTo>
                  <a:lnTo>
                    <a:pt x="0" y="155397"/>
                  </a:lnTo>
                  <a:lnTo>
                    <a:pt x="1508759" y="155397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3417" y="4237532"/>
              <a:ext cx="1508760" cy="154305"/>
            </a:xfrm>
            <a:custGeom>
              <a:avLst/>
              <a:gdLst/>
              <a:ahLst/>
              <a:cxnLst/>
              <a:rect l="l" t="t" r="r" b="b"/>
              <a:pathLst>
                <a:path w="1508760" h="154304">
                  <a:moveTo>
                    <a:pt x="0" y="153873"/>
                  </a:moveTo>
                  <a:lnTo>
                    <a:pt x="1508759" y="153873"/>
                  </a:lnTo>
                  <a:lnTo>
                    <a:pt x="1508759" y="0"/>
                  </a:lnTo>
                  <a:lnTo>
                    <a:pt x="0" y="0"/>
                  </a:lnTo>
                  <a:lnTo>
                    <a:pt x="0" y="153873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3412" y="4235246"/>
              <a:ext cx="1508760" cy="155575"/>
            </a:xfrm>
            <a:custGeom>
              <a:avLst/>
              <a:gdLst/>
              <a:ahLst/>
              <a:cxnLst/>
              <a:rect l="l" t="t" r="r" b="b"/>
              <a:pathLst>
                <a:path w="1508759" h="155575">
                  <a:moveTo>
                    <a:pt x="1508760" y="0"/>
                  </a:moveTo>
                  <a:lnTo>
                    <a:pt x="0" y="0"/>
                  </a:lnTo>
                  <a:lnTo>
                    <a:pt x="0" y="155397"/>
                  </a:lnTo>
                  <a:lnTo>
                    <a:pt x="1508760" y="155397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65698" y="4237532"/>
              <a:ext cx="1508760" cy="154305"/>
            </a:xfrm>
            <a:custGeom>
              <a:avLst/>
              <a:gdLst/>
              <a:ahLst/>
              <a:cxnLst/>
              <a:rect l="l" t="t" r="r" b="b"/>
              <a:pathLst>
                <a:path w="1508759" h="154304">
                  <a:moveTo>
                    <a:pt x="0" y="153873"/>
                  </a:moveTo>
                  <a:lnTo>
                    <a:pt x="1508759" y="153873"/>
                  </a:lnTo>
                  <a:lnTo>
                    <a:pt x="1508759" y="0"/>
                  </a:lnTo>
                  <a:lnTo>
                    <a:pt x="0" y="0"/>
                  </a:lnTo>
                  <a:lnTo>
                    <a:pt x="0" y="153873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2980" y="5657088"/>
              <a:ext cx="2659379" cy="839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95266" y="5659374"/>
              <a:ext cx="2659380" cy="839469"/>
            </a:xfrm>
            <a:custGeom>
              <a:avLst/>
              <a:gdLst/>
              <a:ahLst/>
              <a:cxnLst/>
              <a:rect l="l" t="t" r="r" b="b"/>
              <a:pathLst>
                <a:path w="2659379" h="839470">
                  <a:moveTo>
                    <a:pt x="0" y="139865"/>
                  </a:moveTo>
                  <a:lnTo>
                    <a:pt x="7112" y="95656"/>
                  </a:lnTo>
                  <a:lnTo>
                    <a:pt x="27050" y="57264"/>
                  </a:lnTo>
                  <a:lnTo>
                    <a:pt x="57276" y="26987"/>
                  </a:lnTo>
                  <a:lnTo>
                    <a:pt x="95758" y="7137"/>
                  </a:lnTo>
                  <a:lnTo>
                    <a:pt x="139954" y="0"/>
                  </a:lnTo>
                  <a:lnTo>
                    <a:pt x="2519172" y="0"/>
                  </a:lnTo>
                  <a:lnTo>
                    <a:pt x="2563367" y="7137"/>
                  </a:lnTo>
                  <a:lnTo>
                    <a:pt x="2601849" y="26987"/>
                  </a:lnTo>
                  <a:lnTo>
                    <a:pt x="2632075" y="57264"/>
                  </a:lnTo>
                  <a:lnTo>
                    <a:pt x="2652014" y="95656"/>
                  </a:lnTo>
                  <a:lnTo>
                    <a:pt x="2659126" y="139865"/>
                  </a:lnTo>
                  <a:lnTo>
                    <a:pt x="2659126" y="699338"/>
                  </a:lnTo>
                  <a:lnTo>
                    <a:pt x="2652014" y="743534"/>
                  </a:lnTo>
                  <a:lnTo>
                    <a:pt x="2632075" y="781938"/>
                  </a:lnTo>
                  <a:lnTo>
                    <a:pt x="2601849" y="812215"/>
                  </a:lnTo>
                  <a:lnTo>
                    <a:pt x="2563367" y="832065"/>
                  </a:lnTo>
                  <a:lnTo>
                    <a:pt x="2519172" y="839203"/>
                  </a:lnTo>
                  <a:lnTo>
                    <a:pt x="139954" y="839203"/>
                  </a:lnTo>
                  <a:lnTo>
                    <a:pt x="95758" y="832065"/>
                  </a:lnTo>
                  <a:lnTo>
                    <a:pt x="57276" y="812215"/>
                  </a:lnTo>
                  <a:lnTo>
                    <a:pt x="27050" y="781938"/>
                  </a:lnTo>
                  <a:lnTo>
                    <a:pt x="7112" y="743534"/>
                  </a:lnTo>
                  <a:lnTo>
                    <a:pt x="0" y="699338"/>
                  </a:lnTo>
                  <a:lnTo>
                    <a:pt x="0" y="139865"/>
                  </a:lnTo>
                  <a:close/>
                </a:path>
              </a:pathLst>
            </a:custGeom>
            <a:ln w="25907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11080" y="5675404"/>
            <a:ext cx="66752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 marR="4506595" indent="-404495">
              <a:lnSpc>
                <a:spcPct val="100000"/>
              </a:lnSpc>
              <a:spcBef>
                <a:spcPts val="1610"/>
              </a:spcBef>
            </a:pPr>
            <a:r>
              <a:rPr sz="1800" b="1" dirty="0" smtClean="0">
                <a:latin typeface="Calibri"/>
                <a:cs typeface="Calibri"/>
              </a:rPr>
              <a:t>SM</a:t>
            </a:r>
            <a:r>
              <a:rPr sz="1800" b="1" spc="-50" dirty="0" smtClean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10" dirty="0">
                <a:latin typeface="Calibri"/>
                <a:cs typeface="Calibri"/>
              </a:rPr>
              <a:t>“</a:t>
            </a:r>
            <a:r>
              <a:rPr sz="1800" b="1" spc="-60" dirty="0">
                <a:latin typeface="Calibri"/>
                <a:cs typeface="Calibri"/>
              </a:rPr>
              <a:t>A</a:t>
            </a:r>
            <a:r>
              <a:rPr sz="1800" b="1" spc="-5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d  Beneficiary”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9911" y="2730995"/>
            <a:ext cx="3970020" cy="3763010"/>
            <a:chOff x="819911" y="2730995"/>
            <a:chExt cx="3970020" cy="3763010"/>
          </a:xfrm>
        </p:grpSpPr>
        <p:sp>
          <p:nvSpPr>
            <p:cNvPr id="19" name="object 19"/>
            <p:cNvSpPr/>
            <p:nvPr/>
          </p:nvSpPr>
          <p:spPr>
            <a:xfrm>
              <a:off x="3630167" y="5684520"/>
              <a:ext cx="1134110" cy="763905"/>
            </a:xfrm>
            <a:custGeom>
              <a:avLst/>
              <a:gdLst/>
              <a:ahLst/>
              <a:cxnLst/>
              <a:rect l="l" t="t" r="r" b="b"/>
              <a:pathLst>
                <a:path w="1134110" h="763904">
                  <a:moveTo>
                    <a:pt x="161671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50622" y="12699"/>
                  </a:lnTo>
                  <a:lnTo>
                    <a:pt x="150622" y="760971"/>
                  </a:lnTo>
                  <a:lnTo>
                    <a:pt x="153416" y="763816"/>
                  </a:lnTo>
                  <a:lnTo>
                    <a:pt x="1123188" y="763816"/>
                  </a:lnTo>
                  <a:lnTo>
                    <a:pt x="1134110" y="757466"/>
                  </a:lnTo>
                  <a:lnTo>
                    <a:pt x="1123188" y="751116"/>
                  </a:lnTo>
                  <a:lnTo>
                    <a:pt x="163322" y="751116"/>
                  </a:lnTo>
                  <a:lnTo>
                    <a:pt x="163322" y="2539"/>
                  </a:lnTo>
                  <a:lnTo>
                    <a:pt x="161671" y="2539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477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411" y="6390233"/>
              <a:ext cx="96138" cy="1034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2103" y="2743187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865" y="2743949"/>
              <a:ext cx="711200" cy="152400"/>
            </a:xfrm>
            <a:custGeom>
              <a:avLst/>
              <a:gdLst/>
              <a:ahLst/>
              <a:cxnLst/>
              <a:rect l="l" t="t" r="r" b="b"/>
              <a:pathLst>
                <a:path w="711200" h="152400">
                  <a:moveTo>
                    <a:pt x="0" y="151777"/>
                  </a:moveTo>
                  <a:lnTo>
                    <a:pt x="711085" y="151777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800" y="48768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8295" y="3608819"/>
            <a:ext cx="2162175" cy="228600"/>
            <a:chOff x="2368295" y="3608819"/>
            <a:chExt cx="2162175" cy="228600"/>
          </a:xfrm>
        </p:grpSpPr>
        <p:sp>
          <p:nvSpPr>
            <p:cNvPr id="4" name="object 4"/>
            <p:cNvSpPr/>
            <p:nvPr/>
          </p:nvSpPr>
          <p:spPr>
            <a:xfrm>
              <a:off x="2378963" y="3621011"/>
              <a:ext cx="2138045" cy="200660"/>
            </a:xfrm>
            <a:custGeom>
              <a:avLst/>
              <a:gdLst/>
              <a:ahLst/>
              <a:cxnLst/>
              <a:rect l="l" t="t" r="r" b="b"/>
              <a:pathLst>
                <a:path w="2138045" h="200660">
                  <a:moveTo>
                    <a:pt x="2137791" y="0"/>
                  </a:moveTo>
                  <a:lnTo>
                    <a:pt x="0" y="0"/>
                  </a:lnTo>
                  <a:lnTo>
                    <a:pt x="0" y="200545"/>
                  </a:lnTo>
                  <a:lnTo>
                    <a:pt x="2137791" y="200545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1249" y="3621773"/>
              <a:ext cx="2136775" cy="202565"/>
            </a:xfrm>
            <a:custGeom>
              <a:avLst/>
              <a:gdLst/>
              <a:ahLst/>
              <a:cxnLst/>
              <a:rect l="l" t="t" r="r" b="b"/>
              <a:pathLst>
                <a:path w="2136775" h="202564">
                  <a:moveTo>
                    <a:pt x="0" y="202069"/>
                  </a:moveTo>
                  <a:lnTo>
                    <a:pt x="2136267" y="202069"/>
                  </a:lnTo>
                  <a:lnTo>
                    <a:pt x="2136267" y="0"/>
                  </a:lnTo>
                  <a:lnTo>
                    <a:pt x="0" y="0"/>
                  </a:lnTo>
                  <a:lnTo>
                    <a:pt x="0" y="20206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89803" y="3598151"/>
            <a:ext cx="2164080" cy="225425"/>
            <a:chOff x="5289803" y="3598151"/>
            <a:chExt cx="2164080" cy="225425"/>
          </a:xfrm>
        </p:grpSpPr>
        <p:sp>
          <p:nvSpPr>
            <p:cNvPr id="7" name="object 7"/>
            <p:cNvSpPr/>
            <p:nvPr/>
          </p:nvSpPr>
          <p:spPr>
            <a:xfrm>
              <a:off x="5301995" y="3610343"/>
              <a:ext cx="2138045" cy="200025"/>
            </a:xfrm>
            <a:custGeom>
              <a:avLst/>
              <a:gdLst/>
              <a:ahLst/>
              <a:cxnLst/>
              <a:rect l="l" t="t" r="r" b="b"/>
              <a:pathLst>
                <a:path w="2138045" h="200025">
                  <a:moveTo>
                    <a:pt x="2137791" y="0"/>
                  </a:moveTo>
                  <a:lnTo>
                    <a:pt x="0" y="0"/>
                  </a:lnTo>
                  <a:lnTo>
                    <a:pt x="0" y="199402"/>
                  </a:lnTo>
                  <a:lnTo>
                    <a:pt x="2137791" y="199402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02757" y="3611105"/>
              <a:ext cx="2138045" cy="200025"/>
            </a:xfrm>
            <a:custGeom>
              <a:avLst/>
              <a:gdLst/>
              <a:ahLst/>
              <a:cxnLst/>
              <a:rect l="l" t="t" r="r" b="b"/>
              <a:pathLst>
                <a:path w="2138045" h="200025">
                  <a:moveTo>
                    <a:pt x="0" y="199402"/>
                  </a:moveTo>
                  <a:lnTo>
                    <a:pt x="2137791" y="199402"/>
                  </a:lnTo>
                  <a:lnTo>
                    <a:pt x="2137791" y="0"/>
                  </a:lnTo>
                  <a:lnTo>
                    <a:pt x="0" y="0"/>
                  </a:lnTo>
                  <a:lnTo>
                    <a:pt x="0" y="199402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71344" y="4279379"/>
            <a:ext cx="2162175" cy="228600"/>
            <a:chOff x="2371344" y="4279379"/>
            <a:chExt cx="2162175" cy="228600"/>
          </a:xfrm>
        </p:grpSpPr>
        <p:sp>
          <p:nvSpPr>
            <p:cNvPr id="10" name="object 10"/>
            <p:cNvSpPr/>
            <p:nvPr/>
          </p:nvSpPr>
          <p:spPr>
            <a:xfrm>
              <a:off x="2382012" y="4291571"/>
              <a:ext cx="2138045" cy="200660"/>
            </a:xfrm>
            <a:custGeom>
              <a:avLst/>
              <a:gdLst/>
              <a:ahLst/>
              <a:cxnLst/>
              <a:rect l="l" t="t" r="r" b="b"/>
              <a:pathLst>
                <a:path w="2138045" h="200660">
                  <a:moveTo>
                    <a:pt x="2137791" y="0"/>
                  </a:moveTo>
                  <a:lnTo>
                    <a:pt x="0" y="0"/>
                  </a:lnTo>
                  <a:lnTo>
                    <a:pt x="0" y="200545"/>
                  </a:lnTo>
                  <a:lnTo>
                    <a:pt x="2137791" y="200545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4298" y="4292333"/>
              <a:ext cx="2136775" cy="202565"/>
            </a:xfrm>
            <a:custGeom>
              <a:avLst/>
              <a:gdLst/>
              <a:ahLst/>
              <a:cxnLst/>
              <a:rect l="l" t="t" r="r" b="b"/>
              <a:pathLst>
                <a:path w="2136775" h="202564">
                  <a:moveTo>
                    <a:pt x="0" y="202069"/>
                  </a:moveTo>
                  <a:lnTo>
                    <a:pt x="2136267" y="202069"/>
                  </a:lnTo>
                  <a:lnTo>
                    <a:pt x="2136267" y="0"/>
                  </a:lnTo>
                  <a:lnTo>
                    <a:pt x="0" y="0"/>
                  </a:lnTo>
                  <a:lnTo>
                    <a:pt x="0" y="20206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05044" y="4265663"/>
            <a:ext cx="2162175" cy="228600"/>
            <a:chOff x="5305044" y="4265663"/>
            <a:chExt cx="2162175" cy="228600"/>
          </a:xfrm>
        </p:grpSpPr>
        <p:sp>
          <p:nvSpPr>
            <p:cNvPr id="13" name="object 13"/>
            <p:cNvSpPr/>
            <p:nvPr/>
          </p:nvSpPr>
          <p:spPr>
            <a:xfrm>
              <a:off x="5315712" y="4277855"/>
              <a:ext cx="2138045" cy="200660"/>
            </a:xfrm>
            <a:custGeom>
              <a:avLst/>
              <a:gdLst/>
              <a:ahLst/>
              <a:cxnLst/>
              <a:rect l="l" t="t" r="r" b="b"/>
              <a:pathLst>
                <a:path w="2138045" h="200660">
                  <a:moveTo>
                    <a:pt x="2137791" y="0"/>
                  </a:moveTo>
                  <a:lnTo>
                    <a:pt x="0" y="0"/>
                  </a:lnTo>
                  <a:lnTo>
                    <a:pt x="0" y="200545"/>
                  </a:lnTo>
                  <a:lnTo>
                    <a:pt x="2137791" y="200545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7998" y="4278617"/>
              <a:ext cx="2136775" cy="202565"/>
            </a:xfrm>
            <a:custGeom>
              <a:avLst/>
              <a:gdLst/>
              <a:ahLst/>
              <a:cxnLst/>
              <a:rect l="l" t="t" r="r" b="b"/>
              <a:pathLst>
                <a:path w="2136775" h="202564">
                  <a:moveTo>
                    <a:pt x="0" y="202069"/>
                  </a:moveTo>
                  <a:lnTo>
                    <a:pt x="2136267" y="202069"/>
                  </a:lnTo>
                  <a:lnTo>
                    <a:pt x="2136267" y="0"/>
                  </a:lnTo>
                  <a:lnTo>
                    <a:pt x="0" y="0"/>
                  </a:lnTo>
                  <a:lnTo>
                    <a:pt x="0" y="20206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03291" y="4893551"/>
            <a:ext cx="2164080" cy="228600"/>
            <a:chOff x="5003291" y="4893551"/>
            <a:chExt cx="2164080" cy="228600"/>
          </a:xfrm>
        </p:grpSpPr>
        <p:sp>
          <p:nvSpPr>
            <p:cNvPr id="16" name="object 16"/>
            <p:cNvSpPr/>
            <p:nvPr/>
          </p:nvSpPr>
          <p:spPr>
            <a:xfrm>
              <a:off x="5015483" y="4905743"/>
              <a:ext cx="2138045" cy="200660"/>
            </a:xfrm>
            <a:custGeom>
              <a:avLst/>
              <a:gdLst/>
              <a:ahLst/>
              <a:cxnLst/>
              <a:rect l="l" t="t" r="r" b="b"/>
              <a:pathLst>
                <a:path w="2138045" h="200660">
                  <a:moveTo>
                    <a:pt x="2137791" y="0"/>
                  </a:moveTo>
                  <a:lnTo>
                    <a:pt x="0" y="0"/>
                  </a:lnTo>
                  <a:lnTo>
                    <a:pt x="0" y="200545"/>
                  </a:lnTo>
                  <a:lnTo>
                    <a:pt x="2137791" y="200545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6245" y="4906505"/>
              <a:ext cx="2138045" cy="202565"/>
            </a:xfrm>
            <a:custGeom>
              <a:avLst/>
              <a:gdLst/>
              <a:ahLst/>
              <a:cxnLst/>
              <a:rect l="l" t="t" r="r" b="b"/>
              <a:pathLst>
                <a:path w="2138045" h="202564">
                  <a:moveTo>
                    <a:pt x="0" y="202069"/>
                  </a:moveTo>
                  <a:lnTo>
                    <a:pt x="2137791" y="202069"/>
                  </a:lnTo>
                  <a:lnTo>
                    <a:pt x="2137791" y="0"/>
                  </a:lnTo>
                  <a:lnTo>
                    <a:pt x="0" y="0"/>
                  </a:lnTo>
                  <a:lnTo>
                    <a:pt x="0" y="20206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372100" y="5413247"/>
            <a:ext cx="2164080" cy="225425"/>
            <a:chOff x="5372100" y="5413247"/>
            <a:chExt cx="2164080" cy="225425"/>
          </a:xfrm>
        </p:grpSpPr>
        <p:sp>
          <p:nvSpPr>
            <p:cNvPr id="19" name="object 19"/>
            <p:cNvSpPr/>
            <p:nvPr/>
          </p:nvSpPr>
          <p:spPr>
            <a:xfrm>
              <a:off x="5384291" y="5425439"/>
              <a:ext cx="2138045" cy="200025"/>
            </a:xfrm>
            <a:custGeom>
              <a:avLst/>
              <a:gdLst/>
              <a:ahLst/>
              <a:cxnLst/>
              <a:rect l="l" t="t" r="r" b="b"/>
              <a:pathLst>
                <a:path w="2138045" h="200025">
                  <a:moveTo>
                    <a:pt x="2137791" y="0"/>
                  </a:moveTo>
                  <a:lnTo>
                    <a:pt x="0" y="0"/>
                  </a:lnTo>
                  <a:lnTo>
                    <a:pt x="0" y="199402"/>
                  </a:lnTo>
                  <a:lnTo>
                    <a:pt x="2137791" y="199402"/>
                  </a:lnTo>
                  <a:lnTo>
                    <a:pt x="2137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053" y="5426201"/>
              <a:ext cx="2138045" cy="200025"/>
            </a:xfrm>
            <a:custGeom>
              <a:avLst/>
              <a:gdLst/>
              <a:ahLst/>
              <a:cxnLst/>
              <a:rect l="l" t="t" r="r" b="b"/>
              <a:pathLst>
                <a:path w="2138045" h="200025">
                  <a:moveTo>
                    <a:pt x="0" y="199402"/>
                  </a:moveTo>
                  <a:lnTo>
                    <a:pt x="2137791" y="199402"/>
                  </a:lnTo>
                  <a:lnTo>
                    <a:pt x="2137791" y="0"/>
                  </a:lnTo>
                  <a:lnTo>
                    <a:pt x="0" y="0"/>
                  </a:lnTo>
                  <a:lnTo>
                    <a:pt x="0" y="199402"/>
                  </a:lnTo>
                  <a:close/>
                </a:path>
              </a:pathLst>
            </a:custGeom>
            <a:ln w="25907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873250"/>
            <a:ext cx="12192000" cy="5984875"/>
            <a:chOff x="0" y="873250"/>
            <a:chExt cx="12192000" cy="5984875"/>
          </a:xfrm>
        </p:grpSpPr>
        <p:sp>
          <p:nvSpPr>
            <p:cNvPr id="22" name="object 22"/>
            <p:cNvSpPr/>
            <p:nvPr/>
          </p:nvSpPr>
          <p:spPr>
            <a:xfrm>
              <a:off x="2410205" y="5549646"/>
              <a:ext cx="2138045" cy="200660"/>
            </a:xfrm>
            <a:custGeom>
              <a:avLst/>
              <a:gdLst/>
              <a:ahLst/>
              <a:cxnLst/>
              <a:rect l="l" t="t" r="r" b="b"/>
              <a:pathLst>
                <a:path w="2138045" h="200660">
                  <a:moveTo>
                    <a:pt x="0" y="200545"/>
                  </a:moveTo>
                  <a:lnTo>
                    <a:pt x="2137791" y="200545"/>
                  </a:lnTo>
                  <a:lnTo>
                    <a:pt x="2137791" y="0"/>
                  </a:lnTo>
                  <a:lnTo>
                    <a:pt x="0" y="0"/>
                  </a:lnTo>
                  <a:lnTo>
                    <a:pt x="0" y="200545"/>
                  </a:lnTo>
                  <a:close/>
                </a:path>
              </a:pathLst>
            </a:custGeom>
            <a:ln w="25907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3250"/>
              <a:ext cx="12191999" cy="598474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376677" y="2791205"/>
            <a:ext cx="1569720" cy="24130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7705" y="2734817"/>
            <a:ext cx="1667510" cy="25654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79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45602" y="2777489"/>
            <a:ext cx="2019300" cy="295910"/>
          </a:xfrm>
          <a:prstGeom prst="rect">
            <a:avLst/>
          </a:prstGeom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72804" y="3473132"/>
            <a:ext cx="1641475" cy="254635"/>
            <a:chOff x="2372804" y="3473132"/>
            <a:chExt cx="1641475" cy="254635"/>
          </a:xfrm>
        </p:grpSpPr>
        <p:sp>
          <p:nvSpPr>
            <p:cNvPr id="28" name="object 28"/>
            <p:cNvSpPr/>
            <p:nvPr/>
          </p:nvSpPr>
          <p:spPr>
            <a:xfrm>
              <a:off x="2388108" y="3483914"/>
              <a:ext cx="1610995" cy="228600"/>
            </a:xfrm>
            <a:custGeom>
              <a:avLst/>
              <a:gdLst/>
              <a:ahLst/>
              <a:cxnLst/>
              <a:rect l="l" t="t" r="r" b="b"/>
              <a:pathLst>
                <a:path w="1610995" h="228600">
                  <a:moveTo>
                    <a:pt x="1610614" y="0"/>
                  </a:moveTo>
                  <a:lnTo>
                    <a:pt x="0" y="0"/>
                  </a:lnTo>
                  <a:lnTo>
                    <a:pt x="0" y="228422"/>
                  </a:lnTo>
                  <a:lnTo>
                    <a:pt x="1610614" y="228422"/>
                  </a:lnTo>
                  <a:lnTo>
                    <a:pt x="1610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85822" y="3486150"/>
              <a:ext cx="1615440" cy="228600"/>
            </a:xfrm>
            <a:custGeom>
              <a:avLst/>
              <a:gdLst/>
              <a:ahLst/>
              <a:cxnLst/>
              <a:rect l="l" t="t" r="r" b="b"/>
              <a:pathLst>
                <a:path w="1615439" h="228600">
                  <a:moveTo>
                    <a:pt x="3047" y="228473"/>
                  </a:moveTo>
                  <a:lnTo>
                    <a:pt x="1615185" y="228473"/>
                  </a:lnTo>
                  <a:lnTo>
                    <a:pt x="1615185" y="50"/>
                  </a:lnTo>
                  <a:lnTo>
                    <a:pt x="3047" y="50"/>
                  </a:lnTo>
                  <a:lnTo>
                    <a:pt x="3047" y="228473"/>
                  </a:lnTo>
                  <a:close/>
                </a:path>
                <a:path w="1615439" h="228600">
                  <a:moveTo>
                    <a:pt x="0" y="137160"/>
                  </a:moveTo>
                  <a:lnTo>
                    <a:pt x="1615439" y="137160"/>
                  </a:lnTo>
                  <a:lnTo>
                    <a:pt x="161543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99538" y="3499154"/>
            <a:ext cx="1588770" cy="1098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46712" y="3485311"/>
            <a:ext cx="1719580" cy="268605"/>
            <a:chOff x="5446712" y="3485311"/>
            <a:chExt cx="1719580" cy="268605"/>
          </a:xfrm>
        </p:grpSpPr>
        <p:sp>
          <p:nvSpPr>
            <p:cNvPr id="32" name="object 32"/>
            <p:cNvSpPr/>
            <p:nvPr/>
          </p:nvSpPr>
          <p:spPr>
            <a:xfrm>
              <a:off x="5458967" y="3497567"/>
              <a:ext cx="1693545" cy="242570"/>
            </a:xfrm>
            <a:custGeom>
              <a:avLst/>
              <a:gdLst/>
              <a:ahLst/>
              <a:cxnLst/>
              <a:rect l="l" t="t" r="r" b="b"/>
              <a:pathLst>
                <a:path w="1693545" h="242570">
                  <a:moveTo>
                    <a:pt x="1693164" y="0"/>
                  </a:moveTo>
                  <a:lnTo>
                    <a:pt x="0" y="0"/>
                  </a:lnTo>
                  <a:lnTo>
                    <a:pt x="0" y="242201"/>
                  </a:lnTo>
                  <a:lnTo>
                    <a:pt x="1693164" y="242201"/>
                  </a:lnTo>
                  <a:lnTo>
                    <a:pt x="1693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9729" y="3498329"/>
              <a:ext cx="1693545" cy="242570"/>
            </a:xfrm>
            <a:custGeom>
              <a:avLst/>
              <a:gdLst/>
              <a:ahLst/>
              <a:cxnLst/>
              <a:rect l="l" t="t" r="r" b="b"/>
              <a:pathLst>
                <a:path w="1693545" h="242570">
                  <a:moveTo>
                    <a:pt x="0" y="242201"/>
                  </a:moveTo>
                  <a:lnTo>
                    <a:pt x="1693164" y="242201"/>
                  </a:lnTo>
                  <a:lnTo>
                    <a:pt x="1693164" y="0"/>
                  </a:lnTo>
                  <a:lnTo>
                    <a:pt x="0" y="0"/>
                  </a:lnTo>
                  <a:lnTo>
                    <a:pt x="0" y="242201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58967" y="3610355"/>
              <a:ext cx="1694814" cy="129539"/>
            </a:xfrm>
            <a:custGeom>
              <a:avLst/>
              <a:gdLst/>
              <a:ahLst/>
              <a:cxnLst/>
              <a:rect l="l" t="t" r="r" b="b"/>
              <a:pathLst>
                <a:path w="1694815" h="129539">
                  <a:moveTo>
                    <a:pt x="1694307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694307" y="129540"/>
                  </a:lnTo>
                  <a:lnTo>
                    <a:pt x="169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59729" y="3611111"/>
            <a:ext cx="1693545" cy="129539"/>
          </a:xfrm>
          <a:prstGeom prst="rect">
            <a:avLst/>
          </a:prstGeom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19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11133" y="3513582"/>
            <a:ext cx="1844039" cy="25654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780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20105" y="4726685"/>
            <a:ext cx="1595755" cy="269875"/>
          </a:xfrm>
          <a:custGeom>
            <a:avLst/>
            <a:gdLst/>
            <a:ahLst/>
            <a:cxnLst/>
            <a:rect l="l" t="t" r="r" b="b"/>
            <a:pathLst>
              <a:path w="1595754" h="269875">
                <a:moveTo>
                  <a:pt x="0" y="269748"/>
                </a:moveTo>
                <a:lnTo>
                  <a:pt x="1595247" y="269748"/>
                </a:lnTo>
                <a:lnTo>
                  <a:pt x="1595247" y="0"/>
                </a:lnTo>
                <a:lnTo>
                  <a:pt x="0" y="0"/>
                </a:lnTo>
                <a:lnTo>
                  <a:pt x="0" y="269748"/>
                </a:lnTo>
                <a:close/>
              </a:path>
            </a:pathLst>
          </a:custGeom>
          <a:ln w="25908">
            <a:solidFill>
              <a:srgbClr val="F79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20105" y="4726685"/>
            <a:ext cx="1595755" cy="180975"/>
          </a:xfrm>
          <a:prstGeom prst="rect">
            <a:avLst/>
          </a:prstGeom>
          <a:ln w="26288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420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9245" y="4877561"/>
            <a:ext cx="1597660" cy="22860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9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71168" y="4041584"/>
            <a:ext cx="3127375" cy="2084705"/>
            <a:chOff x="7571168" y="4041584"/>
            <a:chExt cx="3127375" cy="208470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4053839"/>
              <a:ext cx="3101340" cy="20558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84186" y="4054601"/>
              <a:ext cx="3101340" cy="2058670"/>
            </a:xfrm>
            <a:custGeom>
              <a:avLst/>
              <a:gdLst/>
              <a:ahLst/>
              <a:cxnLst/>
              <a:rect l="l" t="t" r="r" b="b"/>
              <a:pathLst>
                <a:path w="3101340" h="2058670">
                  <a:moveTo>
                    <a:pt x="0" y="1029081"/>
                  </a:moveTo>
                  <a:lnTo>
                    <a:pt x="5715" y="940308"/>
                  </a:lnTo>
                  <a:lnTo>
                    <a:pt x="22352" y="853694"/>
                  </a:lnTo>
                  <a:lnTo>
                    <a:pt x="49784" y="769366"/>
                  </a:lnTo>
                  <a:lnTo>
                    <a:pt x="87249" y="687832"/>
                  </a:lnTo>
                  <a:lnTo>
                    <a:pt x="134493" y="609346"/>
                  </a:lnTo>
                  <a:lnTo>
                    <a:pt x="161671" y="571246"/>
                  </a:lnTo>
                  <a:lnTo>
                    <a:pt x="191008" y="534035"/>
                  </a:lnTo>
                  <a:lnTo>
                    <a:pt x="222377" y="497713"/>
                  </a:lnTo>
                  <a:lnTo>
                    <a:pt x="256159" y="462406"/>
                  </a:lnTo>
                  <a:lnTo>
                    <a:pt x="291846" y="428117"/>
                  </a:lnTo>
                  <a:lnTo>
                    <a:pt x="329565" y="394716"/>
                  </a:lnTo>
                  <a:lnTo>
                    <a:pt x="369316" y="362585"/>
                  </a:lnTo>
                  <a:lnTo>
                    <a:pt x="410845" y="331470"/>
                  </a:lnTo>
                  <a:lnTo>
                    <a:pt x="454152" y="301498"/>
                  </a:lnTo>
                  <a:lnTo>
                    <a:pt x="499364" y="272669"/>
                  </a:lnTo>
                  <a:lnTo>
                    <a:pt x="546354" y="245110"/>
                  </a:lnTo>
                  <a:lnTo>
                    <a:pt x="594868" y="218821"/>
                  </a:lnTo>
                  <a:lnTo>
                    <a:pt x="645160" y="193675"/>
                  </a:lnTo>
                  <a:lnTo>
                    <a:pt x="696849" y="169925"/>
                  </a:lnTo>
                  <a:lnTo>
                    <a:pt x="750062" y="147574"/>
                  </a:lnTo>
                  <a:lnTo>
                    <a:pt x="804672" y="126618"/>
                  </a:lnTo>
                  <a:lnTo>
                    <a:pt x="860679" y="107187"/>
                  </a:lnTo>
                  <a:lnTo>
                    <a:pt x="917956" y="89408"/>
                  </a:lnTo>
                  <a:lnTo>
                    <a:pt x="976503" y="72771"/>
                  </a:lnTo>
                  <a:lnTo>
                    <a:pt x="1036320" y="57912"/>
                  </a:lnTo>
                  <a:lnTo>
                    <a:pt x="1097280" y="44704"/>
                  </a:lnTo>
                  <a:lnTo>
                    <a:pt x="1159256" y="33147"/>
                  </a:lnTo>
                  <a:lnTo>
                    <a:pt x="1222248" y="23241"/>
                  </a:lnTo>
                  <a:lnTo>
                    <a:pt x="1286256" y="14859"/>
                  </a:lnTo>
                  <a:lnTo>
                    <a:pt x="1351153" y="8381"/>
                  </a:lnTo>
                  <a:lnTo>
                    <a:pt x="1416812" y="3683"/>
                  </a:lnTo>
                  <a:lnTo>
                    <a:pt x="1483487" y="1016"/>
                  </a:lnTo>
                  <a:lnTo>
                    <a:pt x="1550670" y="0"/>
                  </a:lnTo>
                  <a:lnTo>
                    <a:pt x="1617853" y="1016"/>
                  </a:lnTo>
                  <a:lnTo>
                    <a:pt x="1684528" y="3683"/>
                  </a:lnTo>
                  <a:lnTo>
                    <a:pt x="1750187" y="8381"/>
                  </a:lnTo>
                  <a:lnTo>
                    <a:pt x="1815084" y="14859"/>
                  </a:lnTo>
                  <a:lnTo>
                    <a:pt x="1879092" y="23241"/>
                  </a:lnTo>
                  <a:lnTo>
                    <a:pt x="1942084" y="33147"/>
                  </a:lnTo>
                  <a:lnTo>
                    <a:pt x="2004060" y="44704"/>
                  </a:lnTo>
                  <a:lnTo>
                    <a:pt x="2065147" y="57912"/>
                  </a:lnTo>
                  <a:lnTo>
                    <a:pt x="2124837" y="72771"/>
                  </a:lnTo>
                  <a:lnTo>
                    <a:pt x="2183384" y="89408"/>
                  </a:lnTo>
                  <a:lnTo>
                    <a:pt x="2240661" y="107187"/>
                  </a:lnTo>
                  <a:lnTo>
                    <a:pt x="2296668" y="126618"/>
                  </a:lnTo>
                  <a:lnTo>
                    <a:pt x="2351405" y="147574"/>
                  </a:lnTo>
                  <a:lnTo>
                    <a:pt x="2404491" y="169925"/>
                  </a:lnTo>
                  <a:lnTo>
                    <a:pt x="2456434" y="193675"/>
                  </a:lnTo>
                  <a:lnTo>
                    <a:pt x="2506472" y="218821"/>
                  </a:lnTo>
                  <a:lnTo>
                    <a:pt x="2554986" y="245110"/>
                  </a:lnTo>
                  <a:lnTo>
                    <a:pt x="2601976" y="272669"/>
                  </a:lnTo>
                  <a:lnTo>
                    <a:pt x="2647188" y="301498"/>
                  </a:lnTo>
                  <a:lnTo>
                    <a:pt x="2690495" y="331470"/>
                  </a:lnTo>
                  <a:lnTo>
                    <a:pt x="2732151" y="362585"/>
                  </a:lnTo>
                  <a:lnTo>
                    <a:pt x="2771775" y="394716"/>
                  </a:lnTo>
                  <a:lnTo>
                    <a:pt x="2809621" y="428117"/>
                  </a:lnTo>
                  <a:lnTo>
                    <a:pt x="2845181" y="462406"/>
                  </a:lnTo>
                  <a:lnTo>
                    <a:pt x="2878963" y="497713"/>
                  </a:lnTo>
                  <a:lnTo>
                    <a:pt x="2910332" y="534035"/>
                  </a:lnTo>
                  <a:lnTo>
                    <a:pt x="2939669" y="571246"/>
                  </a:lnTo>
                  <a:lnTo>
                    <a:pt x="2966847" y="609346"/>
                  </a:lnTo>
                  <a:lnTo>
                    <a:pt x="3014091" y="687832"/>
                  </a:lnTo>
                  <a:lnTo>
                    <a:pt x="3051556" y="769366"/>
                  </a:lnTo>
                  <a:lnTo>
                    <a:pt x="3078988" y="853694"/>
                  </a:lnTo>
                  <a:lnTo>
                    <a:pt x="3095625" y="940308"/>
                  </a:lnTo>
                  <a:lnTo>
                    <a:pt x="3101340" y="1029081"/>
                  </a:lnTo>
                  <a:lnTo>
                    <a:pt x="3099943" y="1073785"/>
                  </a:lnTo>
                  <a:lnTo>
                    <a:pt x="3078988" y="1204722"/>
                  </a:lnTo>
                  <a:lnTo>
                    <a:pt x="3051556" y="1289050"/>
                  </a:lnTo>
                  <a:lnTo>
                    <a:pt x="3014091" y="1370584"/>
                  </a:lnTo>
                  <a:lnTo>
                    <a:pt x="2966847" y="1449070"/>
                  </a:lnTo>
                  <a:lnTo>
                    <a:pt x="2939669" y="1487170"/>
                  </a:lnTo>
                  <a:lnTo>
                    <a:pt x="2910332" y="1524381"/>
                  </a:lnTo>
                  <a:lnTo>
                    <a:pt x="2878963" y="1560601"/>
                  </a:lnTo>
                  <a:lnTo>
                    <a:pt x="2845181" y="1595920"/>
                  </a:lnTo>
                  <a:lnTo>
                    <a:pt x="2809621" y="1630235"/>
                  </a:lnTo>
                  <a:lnTo>
                    <a:pt x="2771775" y="1663547"/>
                  </a:lnTo>
                  <a:lnTo>
                    <a:pt x="2732151" y="1695780"/>
                  </a:lnTo>
                  <a:lnTo>
                    <a:pt x="2690495" y="1726920"/>
                  </a:lnTo>
                  <a:lnTo>
                    <a:pt x="2647188" y="1756905"/>
                  </a:lnTo>
                  <a:lnTo>
                    <a:pt x="2601976" y="1785721"/>
                  </a:lnTo>
                  <a:lnTo>
                    <a:pt x="2554986" y="1813318"/>
                  </a:lnTo>
                  <a:lnTo>
                    <a:pt x="2506472" y="1839645"/>
                  </a:lnTo>
                  <a:lnTo>
                    <a:pt x="2456434" y="1864677"/>
                  </a:lnTo>
                  <a:lnTo>
                    <a:pt x="2404491" y="1888388"/>
                  </a:lnTo>
                  <a:lnTo>
                    <a:pt x="2351405" y="1910702"/>
                  </a:lnTo>
                  <a:lnTo>
                    <a:pt x="2296668" y="1931631"/>
                  </a:lnTo>
                  <a:lnTo>
                    <a:pt x="2240661" y="1951088"/>
                  </a:lnTo>
                  <a:lnTo>
                    <a:pt x="2183384" y="1969058"/>
                  </a:lnTo>
                  <a:lnTo>
                    <a:pt x="2124837" y="1985505"/>
                  </a:lnTo>
                  <a:lnTo>
                    <a:pt x="2065147" y="2000377"/>
                  </a:lnTo>
                  <a:lnTo>
                    <a:pt x="2004060" y="2013661"/>
                  </a:lnTo>
                  <a:lnTo>
                    <a:pt x="1942084" y="2025281"/>
                  </a:lnTo>
                  <a:lnTo>
                    <a:pt x="1879092" y="2035225"/>
                  </a:lnTo>
                  <a:lnTo>
                    <a:pt x="1815084" y="2043455"/>
                  </a:lnTo>
                  <a:lnTo>
                    <a:pt x="1750187" y="2049907"/>
                  </a:lnTo>
                  <a:lnTo>
                    <a:pt x="1684528" y="2054580"/>
                  </a:lnTo>
                  <a:lnTo>
                    <a:pt x="1617853" y="2057400"/>
                  </a:lnTo>
                  <a:lnTo>
                    <a:pt x="1550670" y="2058352"/>
                  </a:lnTo>
                  <a:lnTo>
                    <a:pt x="1483487" y="2057400"/>
                  </a:lnTo>
                  <a:lnTo>
                    <a:pt x="1416812" y="2054580"/>
                  </a:lnTo>
                  <a:lnTo>
                    <a:pt x="1351153" y="2049907"/>
                  </a:lnTo>
                  <a:lnTo>
                    <a:pt x="1286256" y="2043455"/>
                  </a:lnTo>
                  <a:lnTo>
                    <a:pt x="1222248" y="2035225"/>
                  </a:lnTo>
                  <a:lnTo>
                    <a:pt x="1159256" y="2025281"/>
                  </a:lnTo>
                  <a:lnTo>
                    <a:pt x="1097280" y="2013661"/>
                  </a:lnTo>
                  <a:lnTo>
                    <a:pt x="1036320" y="2000377"/>
                  </a:lnTo>
                  <a:lnTo>
                    <a:pt x="976503" y="1985505"/>
                  </a:lnTo>
                  <a:lnTo>
                    <a:pt x="917956" y="1969058"/>
                  </a:lnTo>
                  <a:lnTo>
                    <a:pt x="860679" y="1951088"/>
                  </a:lnTo>
                  <a:lnTo>
                    <a:pt x="804672" y="1931631"/>
                  </a:lnTo>
                  <a:lnTo>
                    <a:pt x="750062" y="1910702"/>
                  </a:lnTo>
                  <a:lnTo>
                    <a:pt x="696849" y="1888388"/>
                  </a:lnTo>
                  <a:lnTo>
                    <a:pt x="645160" y="1864677"/>
                  </a:lnTo>
                  <a:lnTo>
                    <a:pt x="594868" y="1839645"/>
                  </a:lnTo>
                  <a:lnTo>
                    <a:pt x="546354" y="1813318"/>
                  </a:lnTo>
                  <a:lnTo>
                    <a:pt x="499364" y="1785721"/>
                  </a:lnTo>
                  <a:lnTo>
                    <a:pt x="454152" y="1756905"/>
                  </a:lnTo>
                  <a:lnTo>
                    <a:pt x="410845" y="1726920"/>
                  </a:lnTo>
                  <a:lnTo>
                    <a:pt x="369316" y="1695780"/>
                  </a:lnTo>
                  <a:lnTo>
                    <a:pt x="329565" y="1663547"/>
                  </a:lnTo>
                  <a:lnTo>
                    <a:pt x="291846" y="1630235"/>
                  </a:lnTo>
                  <a:lnTo>
                    <a:pt x="256159" y="1595920"/>
                  </a:lnTo>
                  <a:lnTo>
                    <a:pt x="222377" y="1560601"/>
                  </a:lnTo>
                  <a:lnTo>
                    <a:pt x="191008" y="1524381"/>
                  </a:lnTo>
                  <a:lnTo>
                    <a:pt x="161671" y="1487170"/>
                  </a:lnTo>
                  <a:lnTo>
                    <a:pt x="134493" y="1449070"/>
                  </a:lnTo>
                  <a:lnTo>
                    <a:pt x="87249" y="1370584"/>
                  </a:lnTo>
                  <a:lnTo>
                    <a:pt x="49784" y="1289050"/>
                  </a:lnTo>
                  <a:lnTo>
                    <a:pt x="22352" y="1204722"/>
                  </a:lnTo>
                  <a:lnTo>
                    <a:pt x="5715" y="1117981"/>
                  </a:lnTo>
                  <a:lnTo>
                    <a:pt x="0" y="1029081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312022" y="4423409"/>
            <a:ext cx="16637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spc="10" dirty="0">
                <a:latin typeface="Arial"/>
                <a:cs typeface="Arial"/>
              </a:rPr>
              <a:t>il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up  all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required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details. IFSC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code </a:t>
            </a:r>
            <a:r>
              <a:rPr sz="1800" b="1" dirty="0">
                <a:latin typeface="Arial"/>
                <a:cs typeface="Arial"/>
              </a:rPr>
              <a:t>is not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mandatory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78763" y="2362187"/>
            <a:ext cx="2623185" cy="4053840"/>
            <a:chOff x="778763" y="2362187"/>
            <a:chExt cx="2623185" cy="4053840"/>
          </a:xfrm>
        </p:grpSpPr>
        <p:sp>
          <p:nvSpPr>
            <p:cNvPr id="45" name="object 45"/>
            <p:cNvSpPr/>
            <p:nvPr/>
          </p:nvSpPr>
          <p:spPr>
            <a:xfrm>
              <a:off x="2172461" y="5857494"/>
              <a:ext cx="1214755" cy="544195"/>
            </a:xfrm>
            <a:custGeom>
              <a:avLst/>
              <a:gdLst/>
              <a:ahLst/>
              <a:cxnLst/>
              <a:rect l="l" t="t" r="r" b="b"/>
              <a:pathLst>
                <a:path w="1214754" h="544195">
                  <a:moveTo>
                    <a:pt x="0" y="544004"/>
                  </a:moveTo>
                  <a:lnTo>
                    <a:pt x="1214399" y="544004"/>
                  </a:lnTo>
                  <a:lnTo>
                    <a:pt x="1214399" y="0"/>
                  </a:lnTo>
                  <a:lnTo>
                    <a:pt x="0" y="0"/>
                  </a:lnTo>
                  <a:lnTo>
                    <a:pt x="0" y="54400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0955" y="2374379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1717" y="2375141"/>
              <a:ext cx="711200" cy="152400"/>
            </a:xfrm>
            <a:custGeom>
              <a:avLst/>
              <a:gdLst/>
              <a:ahLst/>
              <a:cxnLst/>
              <a:rect l="l" t="t" r="r" b="b"/>
              <a:pathLst>
                <a:path w="711200" h="152400">
                  <a:moveTo>
                    <a:pt x="0" y="151777"/>
                  </a:moveTo>
                  <a:lnTo>
                    <a:pt x="711085" y="151777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7091" y="6462674"/>
            <a:ext cx="65665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410325" algn="l"/>
              </a:tabLst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r>
              <a:rPr sz="1200" spc="-6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ly	13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62454"/>
            <a:ext cx="11928475" cy="5495925"/>
            <a:chOff x="0" y="1362454"/>
            <a:chExt cx="11928475" cy="5495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62454"/>
              <a:ext cx="11928347" cy="54955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10528" y="3029711"/>
              <a:ext cx="859790" cy="1147445"/>
            </a:xfrm>
            <a:custGeom>
              <a:avLst/>
              <a:gdLst/>
              <a:ahLst/>
              <a:cxnLst/>
              <a:rect l="l" t="t" r="r" b="b"/>
              <a:pathLst>
                <a:path w="859790" h="1147445">
                  <a:moveTo>
                    <a:pt x="429641" y="0"/>
                  </a:moveTo>
                  <a:lnTo>
                    <a:pt x="0" y="430149"/>
                  </a:lnTo>
                  <a:lnTo>
                    <a:pt x="214629" y="430149"/>
                  </a:lnTo>
                  <a:lnTo>
                    <a:pt x="214629" y="1147318"/>
                  </a:lnTo>
                  <a:lnTo>
                    <a:pt x="644271" y="1147318"/>
                  </a:lnTo>
                  <a:lnTo>
                    <a:pt x="644271" y="430149"/>
                  </a:lnTo>
                  <a:lnTo>
                    <a:pt x="859281" y="430149"/>
                  </a:lnTo>
                  <a:lnTo>
                    <a:pt x="429641" y="0"/>
                  </a:lnTo>
                  <a:close/>
                </a:path>
              </a:pathLst>
            </a:custGeom>
            <a:solidFill>
              <a:srgbClr val="F79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2814" y="3030473"/>
              <a:ext cx="859790" cy="1147445"/>
            </a:xfrm>
            <a:custGeom>
              <a:avLst/>
              <a:gdLst/>
              <a:ahLst/>
              <a:cxnLst/>
              <a:rect l="l" t="t" r="r" b="b"/>
              <a:pathLst>
                <a:path w="859790" h="1147445">
                  <a:moveTo>
                    <a:pt x="859281" y="430149"/>
                  </a:moveTo>
                  <a:lnTo>
                    <a:pt x="644270" y="430149"/>
                  </a:lnTo>
                  <a:lnTo>
                    <a:pt x="644270" y="1147318"/>
                  </a:lnTo>
                  <a:lnTo>
                    <a:pt x="214629" y="1147318"/>
                  </a:lnTo>
                  <a:lnTo>
                    <a:pt x="214629" y="430149"/>
                  </a:lnTo>
                  <a:lnTo>
                    <a:pt x="0" y="430149"/>
                  </a:lnTo>
                  <a:lnTo>
                    <a:pt x="429640" y="0"/>
                  </a:lnTo>
                  <a:lnTo>
                    <a:pt x="859281" y="43014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388" y="2961119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149" y="2961881"/>
              <a:ext cx="711200" cy="152400"/>
            </a:xfrm>
            <a:custGeom>
              <a:avLst/>
              <a:gdLst/>
              <a:ahLst/>
              <a:cxnLst/>
              <a:rect l="l" t="t" r="r" b="b"/>
              <a:pathLst>
                <a:path w="711200" h="152400">
                  <a:moveTo>
                    <a:pt x="0" y="151777"/>
                  </a:moveTo>
                  <a:lnTo>
                    <a:pt x="711085" y="151777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0172" y="940434"/>
            <a:ext cx="4585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Beneficiary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been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added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successfully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4005" y="3705605"/>
            <a:ext cx="1912620" cy="268605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7853" y="3678173"/>
            <a:ext cx="1667510" cy="254635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0394" y="4467605"/>
            <a:ext cx="1666239" cy="25781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9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0229" y="4427982"/>
            <a:ext cx="1667510" cy="25654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78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2857" y="4837938"/>
            <a:ext cx="2322830" cy="215265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1526" y="4837938"/>
            <a:ext cx="3045460" cy="24257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</a:pPr>
            <a:r>
              <a:rPr sz="1800" b="1" spc="5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4277" y="5478017"/>
            <a:ext cx="1667510" cy="25654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sz="1800" b="1" dirty="0">
                <a:latin typeface="Calibri"/>
                <a:cs typeface="Calibri"/>
              </a:rPr>
              <a:t>XXX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6003"/>
            <a:ext cx="11969495" cy="53019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674" y="940434"/>
            <a:ext cx="11474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details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Beneficiary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seen.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sender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needs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validate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account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DMT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process.</a:t>
            </a:r>
            <a:endParaRPr sz="2000">
              <a:latin typeface="Arial MT"/>
              <a:cs typeface="Arial MT"/>
            </a:endParaRPr>
          </a:p>
          <a:p>
            <a:pPr marL="3175" algn="ct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Sender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also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delete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modify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account.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4004" y="3086087"/>
            <a:ext cx="7150734" cy="3124200"/>
            <a:chOff x="794004" y="3086087"/>
            <a:chExt cx="7150734" cy="3124200"/>
          </a:xfrm>
        </p:grpSpPr>
        <p:sp>
          <p:nvSpPr>
            <p:cNvPr id="6" name="object 6"/>
            <p:cNvSpPr/>
            <p:nvPr/>
          </p:nvSpPr>
          <p:spPr>
            <a:xfrm>
              <a:off x="7069836" y="5049011"/>
              <a:ext cx="859790" cy="1147445"/>
            </a:xfrm>
            <a:custGeom>
              <a:avLst/>
              <a:gdLst/>
              <a:ahLst/>
              <a:cxnLst/>
              <a:rect l="l" t="t" r="r" b="b"/>
              <a:pathLst>
                <a:path w="859790" h="1147445">
                  <a:moveTo>
                    <a:pt x="429641" y="0"/>
                  </a:moveTo>
                  <a:lnTo>
                    <a:pt x="0" y="430149"/>
                  </a:lnTo>
                  <a:lnTo>
                    <a:pt x="214630" y="430149"/>
                  </a:lnTo>
                  <a:lnTo>
                    <a:pt x="214630" y="1147330"/>
                  </a:lnTo>
                  <a:lnTo>
                    <a:pt x="644271" y="1147330"/>
                  </a:lnTo>
                  <a:lnTo>
                    <a:pt x="644271" y="430149"/>
                  </a:lnTo>
                  <a:lnTo>
                    <a:pt x="859282" y="430149"/>
                  </a:lnTo>
                  <a:lnTo>
                    <a:pt x="429641" y="0"/>
                  </a:lnTo>
                  <a:close/>
                </a:path>
              </a:pathLst>
            </a:custGeom>
            <a:solidFill>
              <a:srgbClr val="F79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0598" y="5049773"/>
              <a:ext cx="861060" cy="1147445"/>
            </a:xfrm>
            <a:custGeom>
              <a:avLst/>
              <a:gdLst/>
              <a:ahLst/>
              <a:cxnLst/>
              <a:rect l="l" t="t" r="r" b="b"/>
              <a:pathLst>
                <a:path w="861059" h="1147445">
                  <a:moveTo>
                    <a:pt x="860805" y="430148"/>
                  </a:moveTo>
                  <a:lnTo>
                    <a:pt x="645413" y="430148"/>
                  </a:lnTo>
                  <a:lnTo>
                    <a:pt x="645413" y="1147330"/>
                  </a:lnTo>
                  <a:lnTo>
                    <a:pt x="215010" y="1147330"/>
                  </a:lnTo>
                  <a:lnTo>
                    <a:pt x="215010" y="430148"/>
                  </a:lnTo>
                  <a:lnTo>
                    <a:pt x="0" y="430148"/>
                  </a:lnTo>
                  <a:lnTo>
                    <a:pt x="430402" y="0"/>
                  </a:lnTo>
                  <a:lnTo>
                    <a:pt x="860805" y="430148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672" y="3098279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958" y="3099041"/>
              <a:ext cx="709930" cy="152400"/>
            </a:xfrm>
            <a:custGeom>
              <a:avLst/>
              <a:gdLst/>
              <a:ahLst/>
              <a:cxnLst/>
              <a:rect l="l" t="t" r="r" b="b"/>
              <a:pathLst>
                <a:path w="709930" h="152400">
                  <a:moveTo>
                    <a:pt x="0" y="151777"/>
                  </a:moveTo>
                  <a:lnTo>
                    <a:pt x="709561" y="151777"/>
                  </a:lnTo>
                  <a:lnTo>
                    <a:pt x="709561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6727" y="4599381"/>
              <a:ext cx="3433445" cy="572770"/>
            </a:xfrm>
            <a:custGeom>
              <a:avLst/>
              <a:gdLst/>
              <a:ahLst/>
              <a:cxnLst/>
              <a:rect l="l" t="t" r="r" b="b"/>
              <a:pathLst>
                <a:path w="3433445" h="572770">
                  <a:moveTo>
                    <a:pt x="3433317" y="0"/>
                  </a:moveTo>
                  <a:lnTo>
                    <a:pt x="0" y="0"/>
                  </a:lnTo>
                  <a:lnTo>
                    <a:pt x="0" y="572439"/>
                  </a:lnTo>
                  <a:lnTo>
                    <a:pt x="3433317" y="572439"/>
                  </a:lnTo>
                  <a:lnTo>
                    <a:pt x="3433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9014" y="4600143"/>
              <a:ext cx="3432175" cy="574040"/>
            </a:xfrm>
            <a:custGeom>
              <a:avLst/>
              <a:gdLst/>
              <a:ahLst/>
              <a:cxnLst/>
              <a:rect l="l" t="t" r="r" b="b"/>
              <a:pathLst>
                <a:path w="3432175" h="574039">
                  <a:moveTo>
                    <a:pt x="0" y="573963"/>
                  </a:moveTo>
                  <a:lnTo>
                    <a:pt x="3431794" y="573963"/>
                  </a:lnTo>
                  <a:lnTo>
                    <a:pt x="3431794" y="0"/>
                  </a:lnTo>
                  <a:lnTo>
                    <a:pt x="0" y="0"/>
                  </a:lnTo>
                  <a:lnTo>
                    <a:pt x="0" y="573963"/>
                  </a:lnTo>
                  <a:close/>
                </a:path>
              </a:pathLst>
            </a:custGeom>
            <a:ln w="25907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24354"/>
            <a:ext cx="11969750" cy="5534025"/>
            <a:chOff x="0" y="1324354"/>
            <a:chExt cx="11969750" cy="5534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24354"/>
              <a:ext cx="11969495" cy="55336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7239" y="2919971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9526" y="2920733"/>
              <a:ext cx="709930" cy="152400"/>
            </a:xfrm>
            <a:custGeom>
              <a:avLst/>
              <a:gdLst/>
              <a:ahLst/>
              <a:cxnLst/>
              <a:rect l="l" t="t" r="r" b="b"/>
              <a:pathLst>
                <a:path w="709930" h="152400">
                  <a:moveTo>
                    <a:pt x="0" y="151777"/>
                  </a:moveTo>
                  <a:lnTo>
                    <a:pt x="709561" y="151777"/>
                  </a:lnTo>
                  <a:lnTo>
                    <a:pt x="709561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07267" y="2909290"/>
              <a:ext cx="709930" cy="147955"/>
            </a:xfrm>
            <a:custGeom>
              <a:avLst/>
              <a:gdLst/>
              <a:ahLst/>
              <a:cxnLst/>
              <a:rect l="l" t="t" r="r" b="b"/>
              <a:pathLst>
                <a:path w="709929" h="147955">
                  <a:moveTo>
                    <a:pt x="709561" y="0"/>
                  </a:moveTo>
                  <a:lnTo>
                    <a:pt x="0" y="0"/>
                  </a:lnTo>
                  <a:lnTo>
                    <a:pt x="0" y="147599"/>
                  </a:lnTo>
                  <a:lnTo>
                    <a:pt x="709561" y="147599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08029" y="2910052"/>
              <a:ext cx="711200" cy="149225"/>
            </a:xfrm>
            <a:custGeom>
              <a:avLst/>
              <a:gdLst/>
              <a:ahLst/>
              <a:cxnLst/>
              <a:rect l="l" t="t" r="r" b="b"/>
              <a:pathLst>
                <a:path w="711200" h="149225">
                  <a:moveTo>
                    <a:pt x="0" y="149123"/>
                  </a:moveTo>
                  <a:lnTo>
                    <a:pt x="711085" y="149123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49123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2113" y="940434"/>
            <a:ext cx="4026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SKASH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deducted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3/-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44750"/>
            <a:ext cx="11915140" cy="5413375"/>
            <a:chOff x="0" y="1444750"/>
            <a:chExt cx="11915140" cy="5413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4750"/>
              <a:ext cx="11914631" cy="54132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8581" y="2693720"/>
              <a:ext cx="3070860" cy="365760"/>
            </a:xfrm>
            <a:custGeom>
              <a:avLst/>
              <a:gdLst/>
              <a:ahLst/>
              <a:cxnLst/>
              <a:rect l="l" t="t" r="r" b="b"/>
              <a:pathLst>
                <a:path w="3070859" h="365760">
                  <a:moveTo>
                    <a:pt x="0" y="365582"/>
                  </a:moveTo>
                  <a:lnTo>
                    <a:pt x="3070733" y="365582"/>
                  </a:lnTo>
                  <a:lnTo>
                    <a:pt x="3070733" y="0"/>
                  </a:lnTo>
                  <a:lnTo>
                    <a:pt x="0" y="0"/>
                  </a:lnTo>
                  <a:lnTo>
                    <a:pt x="0" y="36558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6955" y="3063290"/>
              <a:ext cx="1781175" cy="240665"/>
            </a:xfrm>
            <a:custGeom>
              <a:avLst/>
              <a:gdLst/>
              <a:ahLst/>
              <a:cxnLst/>
              <a:rect l="l" t="t" r="r" b="b"/>
              <a:pathLst>
                <a:path w="1781175" h="240664">
                  <a:moveTo>
                    <a:pt x="1781174" y="0"/>
                  </a:moveTo>
                  <a:lnTo>
                    <a:pt x="0" y="0"/>
                  </a:lnTo>
                  <a:lnTo>
                    <a:pt x="0" y="240360"/>
                  </a:lnTo>
                  <a:lnTo>
                    <a:pt x="1781174" y="240360"/>
                  </a:lnTo>
                  <a:lnTo>
                    <a:pt x="1781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7717" y="3065576"/>
              <a:ext cx="1783080" cy="239395"/>
            </a:xfrm>
            <a:custGeom>
              <a:avLst/>
              <a:gdLst/>
              <a:ahLst/>
              <a:cxnLst/>
              <a:rect l="l" t="t" r="r" b="b"/>
              <a:pathLst>
                <a:path w="1783079" h="239395">
                  <a:moveTo>
                    <a:pt x="0" y="238836"/>
                  </a:moveTo>
                  <a:lnTo>
                    <a:pt x="1782699" y="238836"/>
                  </a:lnTo>
                  <a:lnTo>
                    <a:pt x="1782699" y="0"/>
                  </a:lnTo>
                  <a:lnTo>
                    <a:pt x="0" y="0"/>
                  </a:lnTo>
                  <a:lnTo>
                    <a:pt x="0" y="238836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5832" y="3598214"/>
              <a:ext cx="1781175" cy="239395"/>
            </a:xfrm>
            <a:custGeom>
              <a:avLst/>
              <a:gdLst/>
              <a:ahLst/>
              <a:cxnLst/>
              <a:rect l="l" t="t" r="r" b="b"/>
              <a:pathLst>
                <a:path w="1781175" h="239395">
                  <a:moveTo>
                    <a:pt x="1781174" y="0"/>
                  </a:moveTo>
                  <a:lnTo>
                    <a:pt x="0" y="0"/>
                  </a:lnTo>
                  <a:lnTo>
                    <a:pt x="0" y="239217"/>
                  </a:lnTo>
                  <a:lnTo>
                    <a:pt x="1781174" y="239217"/>
                  </a:lnTo>
                  <a:lnTo>
                    <a:pt x="1781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8117" y="3600500"/>
              <a:ext cx="1781175" cy="238125"/>
            </a:xfrm>
            <a:custGeom>
              <a:avLst/>
              <a:gdLst/>
              <a:ahLst/>
              <a:cxnLst/>
              <a:rect l="l" t="t" r="r" b="b"/>
              <a:pathLst>
                <a:path w="1781175" h="238125">
                  <a:moveTo>
                    <a:pt x="0" y="237693"/>
                  </a:moveTo>
                  <a:lnTo>
                    <a:pt x="1781175" y="237693"/>
                  </a:lnTo>
                  <a:lnTo>
                    <a:pt x="1781175" y="0"/>
                  </a:lnTo>
                  <a:lnTo>
                    <a:pt x="0" y="0"/>
                  </a:lnTo>
                  <a:lnTo>
                    <a:pt x="0" y="237693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4304" y="4476000"/>
              <a:ext cx="1228725" cy="233045"/>
            </a:xfrm>
            <a:custGeom>
              <a:avLst/>
              <a:gdLst/>
              <a:ahLst/>
              <a:cxnLst/>
              <a:rect l="l" t="t" r="r" b="b"/>
              <a:pathLst>
                <a:path w="1228725" h="233045">
                  <a:moveTo>
                    <a:pt x="1228166" y="0"/>
                  </a:moveTo>
                  <a:lnTo>
                    <a:pt x="0" y="0"/>
                  </a:lnTo>
                  <a:lnTo>
                    <a:pt x="0" y="232905"/>
                  </a:lnTo>
                  <a:lnTo>
                    <a:pt x="1228166" y="232905"/>
                  </a:lnTo>
                  <a:lnTo>
                    <a:pt x="1228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10077" y="4478210"/>
              <a:ext cx="1513205" cy="614680"/>
            </a:xfrm>
            <a:custGeom>
              <a:avLst/>
              <a:gdLst/>
              <a:ahLst/>
              <a:cxnLst/>
              <a:rect l="l" t="t" r="r" b="b"/>
              <a:pathLst>
                <a:path w="1513204" h="614679">
                  <a:moveTo>
                    <a:pt x="284353" y="231965"/>
                  </a:moveTo>
                  <a:lnTo>
                    <a:pt x="1512849" y="231965"/>
                  </a:lnTo>
                  <a:lnTo>
                    <a:pt x="1512849" y="0"/>
                  </a:lnTo>
                  <a:lnTo>
                    <a:pt x="284353" y="0"/>
                  </a:lnTo>
                  <a:lnTo>
                    <a:pt x="284353" y="231965"/>
                  </a:lnTo>
                  <a:close/>
                </a:path>
                <a:path w="1513204" h="614679">
                  <a:moveTo>
                    <a:pt x="0" y="614108"/>
                  </a:moveTo>
                  <a:lnTo>
                    <a:pt x="1157986" y="614108"/>
                  </a:lnTo>
                  <a:lnTo>
                    <a:pt x="1157986" y="357136"/>
                  </a:lnTo>
                  <a:lnTo>
                    <a:pt x="0" y="357136"/>
                  </a:lnTo>
                  <a:lnTo>
                    <a:pt x="0" y="614108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4555" y="5245595"/>
              <a:ext cx="2234565" cy="200025"/>
            </a:xfrm>
            <a:custGeom>
              <a:avLst/>
              <a:gdLst/>
              <a:ahLst/>
              <a:cxnLst/>
              <a:rect l="l" t="t" r="r" b="b"/>
              <a:pathLst>
                <a:path w="2234565" h="200025">
                  <a:moveTo>
                    <a:pt x="2234184" y="0"/>
                  </a:moveTo>
                  <a:lnTo>
                    <a:pt x="0" y="0"/>
                  </a:lnTo>
                  <a:lnTo>
                    <a:pt x="0" y="199402"/>
                  </a:lnTo>
                  <a:lnTo>
                    <a:pt x="2234184" y="199402"/>
                  </a:lnTo>
                  <a:lnTo>
                    <a:pt x="2234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5317" y="5246357"/>
              <a:ext cx="2234565" cy="200025"/>
            </a:xfrm>
            <a:custGeom>
              <a:avLst/>
              <a:gdLst/>
              <a:ahLst/>
              <a:cxnLst/>
              <a:rect l="l" t="t" r="r" b="b"/>
              <a:pathLst>
                <a:path w="2234565" h="200025">
                  <a:moveTo>
                    <a:pt x="0" y="199402"/>
                  </a:moveTo>
                  <a:lnTo>
                    <a:pt x="2234184" y="199402"/>
                  </a:lnTo>
                  <a:lnTo>
                    <a:pt x="2234184" y="0"/>
                  </a:lnTo>
                  <a:lnTo>
                    <a:pt x="0" y="0"/>
                  </a:lnTo>
                  <a:lnTo>
                    <a:pt x="0" y="199402"/>
                  </a:lnTo>
                  <a:close/>
                </a:path>
              </a:pathLst>
            </a:custGeom>
            <a:ln w="25907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1320" y="5629655"/>
              <a:ext cx="2203450" cy="321310"/>
            </a:xfrm>
            <a:custGeom>
              <a:avLst/>
              <a:gdLst/>
              <a:ahLst/>
              <a:cxnLst/>
              <a:rect l="l" t="t" r="r" b="b"/>
              <a:pathLst>
                <a:path w="2203450" h="321310">
                  <a:moveTo>
                    <a:pt x="2203323" y="0"/>
                  </a:moveTo>
                  <a:lnTo>
                    <a:pt x="0" y="0"/>
                  </a:lnTo>
                  <a:lnTo>
                    <a:pt x="0" y="321233"/>
                  </a:lnTo>
                  <a:lnTo>
                    <a:pt x="2203323" y="321233"/>
                  </a:lnTo>
                  <a:lnTo>
                    <a:pt x="2203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3605" y="5630417"/>
              <a:ext cx="2203450" cy="733425"/>
            </a:xfrm>
            <a:custGeom>
              <a:avLst/>
              <a:gdLst/>
              <a:ahLst/>
              <a:cxnLst/>
              <a:rect l="l" t="t" r="r" b="b"/>
              <a:pathLst>
                <a:path w="2203450" h="733425">
                  <a:moveTo>
                    <a:pt x="0" y="320954"/>
                  </a:moveTo>
                  <a:lnTo>
                    <a:pt x="2203322" y="320954"/>
                  </a:lnTo>
                  <a:lnTo>
                    <a:pt x="2203322" y="0"/>
                  </a:lnTo>
                  <a:lnTo>
                    <a:pt x="0" y="0"/>
                  </a:lnTo>
                  <a:lnTo>
                    <a:pt x="0" y="320954"/>
                  </a:lnTo>
                  <a:close/>
                </a:path>
                <a:path w="2203450" h="733425">
                  <a:moveTo>
                    <a:pt x="16001" y="732942"/>
                  </a:moveTo>
                  <a:lnTo>
                    <a:pt x="1796542" y="732942"/>
                  </a:lnTo>
                  <a:lnTo>
                    <a:pt x="1796542" y="493941"/>
                  </a:lnTo>
                  <a:lnTo>
                    <a:pt x="16001" y="493941"/>
                  </a:lnTo>
                  <a:lnTo>
                    <a:pt x="16001" y="732942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1331" y="3002267"/>
              <a:ext cx="708660" cy="150495"/>
            </a:xfrm>
            <a:custGeom>
              <a:avLst/>
              <a:gdLst/>
              <a:ahLst/>
              <a:cxnLst/>
              <a:rect l="l" t="t" r="r" b="b"/>
              <a:pathLst>
                <a:path w="708660" h="150494">
                  <a:moveTo>
                    <a:pt x="708418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8418" y="150253"/>
                  </a:lnTo>
                  <a:lnTo>
                    <a:pt x="708418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617" y="3003029"/>
              <a:ext cx="708660" cy="152400"/>
            </a:xfrm>
            <a:custGeom>
              <a:avLst/>
              <a:gdLst/>
              <a:ahLst/>
              <a:cxnLst/>
              <a:rect l="l" t="t" r="r" b="b"/>
              <a:pathLst>
                <a:path w="708660" h="152400">
                  <a:moveTo>
                    <a:pt x="0" y="151777"/>
                  </a:moveTo>
                  <a:lnTo>
                    <a:pt x="708418" y="151777"/>
                  </a:lnTo>
                  <a:lnTo>
                    <a:pt x="708418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77416" y="940434"/>
            <a:ext cx="8568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After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successful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SKASH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deduction,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beneficiary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validated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successfully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58466"/>
            <a:ext cx="12011025" cy="5400040"/>
            <a:chOff x="0" y="1458466"/>
            <a:chExt cx="12011025" cy="5400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58466"/>
              <a:ext cx="12010643" cy="5399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75191" y="3534155"/>
              <a:ext cx="861060" cy="1147445"/>
            </a:xfrm>
            <a:custGeom>
              <a:avLst/>
              <a:gdLst/>
              <a:ahLst/>
              <a:cxnLst/>
              <a:rect l="l" t="t" r="r" b="b"/>
              <a:pathLst>
                <a:path w="861059" h="1147445">
                  <a:moveTo>
                    <a:pt x="430275" y="0"/>
                  </a:moveTo>
                  <a:lnTo>
                    <a:pt x="0" y="430149"/>
                  </a:lnTo>
                  <a:lnTo>
                    <a:pt x="215137" y="430149"/>
                  </a:lnTo>
                  <a:lnTo>
                    <a:pt x="215137" y="1147318"/>
                  </a:lnTo>
                  <a:lnTo>
                    <a:pt x="645413" y="1147318"/>
                  </a:lnTo>
                  <a:lnTo>
                    <a:pt x="645413" y="430149"/>
                  </a:lnTo>
                  <a:lnTo>
                    <a:pt x="860551" y="430149"/>
                  </a:lnTo>
                  <a:lnTo>
                    <a:pt x="430275" y="0"/>
                  </a:lnTo>
                  <a:close/>
                </a:path>
              </a:pathLst>
            </a:custGeom>
            <a:solidFill>
              <a:srgbClr val="F79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75953" y="3534917"/>
              <a:ext cx="861060" cy="1147445"/>
            </a:xfrm>
            <a:custGeom>
              <a:avLst/>
              <a:gdLst/>
              <a:ahLst/>
              <a:cxnLst/>
              <a:rect l="l" t="t" r="r" b="b"/>
              <a:pathLst>
                <a:path w="861059" h="1147445">
                  <a:moveTo>
                    <a:pt x="860551" y="430149"/>
                  </a:moveTo>
                  <a:lnTo>
                    <a:pt x="645414" y="430149"/>
                  </a:lnTo>
                  <a:lnTo>
                    <a:pt x="645414" y="1147318"/>
                  </a:lnTo>
                  <a:lnTo>
                    <a:pt x="215138" y="1147318"/>
                  </a:lnTo>
                  <a:lnTo>
                    <a:pt x="215138" y="430149"/>
                  </a:lnTo>
                  <a:lnTo>
                    <a:pt x="0" y="430149"/>
                  </a:lnTo>
                  <a:lnTo>
                    <a:pt x="430275" y="0"/>
                  </a:lnTo>
                  <a:lnTo>
                    <a:pt x="860551" y="430149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39" y="3029699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9526" y="3030461"/>
              <a:ext cx="709930" cy="152400"/>
            </a:xfrm>
            <a:custGeom>
              <a:avLst/>
              <a:gdLst/>
              <a:ahLst/>
              <a:cxnLst/>
              <a:rect l="l" t="t" r="r" b="b"/>
              <a:pathLst>
                <a:path w="709930" h="152400">
                  <a:moveTo>
                    <a:pt x="0" y="151777"/>
                  </a:moveTo>
                  <a:lnTo>
                    <a:pt x="709561" y="151777"/>
                  </a:lnTo>
                  <a:lnTo>
                    <a:pt x="709561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01136" y="940434"/>
            <a:ext cx="5852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sending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75" dirty="0">
                <a:latin typeface="Arial MT"/>
                <a:cs typeface="Arial MT"/>
              </a:rPr>
              <a:t>money,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‘Send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Money’</a:t>
            </a:r>
            <a:r>
              <a:rPr sz="2000" spc="-2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option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681414" y="2961195"/>
          <a:ext cx="35166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346"/>
                      </a:solidFill>
                      <a:prstDash val="solid"/>
                    </a:lnL>
                    <a:lnR w="38100">
                      <a:solidFill>
                        <a:srgbClr val="F79346"/>
                      </a:solidFill>
                      <a:prstDash val="solid"/>
                    </a:lnR>
                    <a:lnT w="28575">
                      <a:solidFill>
                        <a:srgbClr val="F79346"/>
                      </a:solidFill>
                      <a:prstDash val="solid"/>
                    </a:lnT>
                    <a:lnB w="28575">
                      <a:solidFill>
                        <a:srgbClr val="F793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79346"/>
                      </a:solidFill>
                      <a:prstDash val="solid"/>
                    </a:lnL>
                    <a:lnR w="38100">
                      <a:solidFill>
                        <a:srgbClr val="F79346"/>
                      </a:solidFill>
                      <a:prstDash val="solid"/>
                    </a:lnR>
                    <a:lnT w="28575">
                      <a:solidFill>
                        <a:srgbClr val="F79346"/>
                      </a:solidFill>
                      <a:prstDash val="solid"/>
                    </a:lnT>
                    <a:lnB w="28575">
                      <a:solidFill>
                        <a:srgbClr val="F793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79346"/>
                      </a:solidFill>
                      <a:prstDash val="solid"/>
                    </a:lnL>
                    <a:lnR w="53975">
                      <a:solidFill>
                        <a:srgbClr val="F79346"/>
                      </a:solidFill>
                      <a:prstDash val="solid"/>
                    </a:lnR>
                    <a:lnT w="28575">
                      <a:solidFill>
                        <a:srgbClr val="F79346"/>
                      </a:solidFill>
                      <a:prstDash val="solid"/>
                    </a:lnT>
                    <a:lnB w="28575">
                      <a:solidFill>
                        <a:srgbClr val="F793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79346"/>
                      </a:solidFill>
                      <a:prstDash val="solid"/>
                    </a:lnL>
                    <a:lnR w="28575">
                      <a:solidFill>
                        <a:srgbClr val="F79346"/>
                      </a:solidFill>
                      <a:prstDash val="solid"/>
                    </a:lnR>
                    <a:lnT w="28575">
                      <a:solidFill>
                        <a:srgbClr val="F79346"/>
                      </a:solidFill>
                      <a:prstDash val="solid"/>
                    </a:lnT>
                    <a:lnB w="28575">
                      <a:solidFill>
                        <a:srgbClr val="F793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62674"/>
            <a:ext cx="10115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4288" y="6462674"/>
            <a:ext cx="53790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5222875" algn="l"/>
              </a:tabLst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6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ion	18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44750"/>
            <a:ext cx="12192000" cy="5413375"/>
            <a:chOff x="0" y="1444750"/>
            <a:chExt cx="12192000" cy="5413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59990"/>
              <a:ext cx="6100571" cy="5398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287" y="1444750"/>
              <a:ext cx="6077712" cy="54132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95603" y="940434"/>
            <a:ext cx="9793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Fill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up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amount.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Once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amount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filled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convenience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charge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shown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accordingly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52015"/>
            <a:ext cx="11955780" cy="5206365"/>
            <a:chOff x="0" y="1652015"/>
            <a:chExt cx="11955780" cy="5206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52015"/>
              <a:ext cx="11955779" cy="52059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7260" y="2429256"/>
              <a:ext cx="3247644" cy="3985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6907" y="4776216"/>
              <a:ext cx="4053840" cy="1392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17669" y="4776977"/>
              <a:ext cx="4053840" cy="1393190"/>
            </a:xfrm>
            <a:custGeom>
              <a:avLst/>
              <a:gdLst/>
              <a:ahLst/>
              <a:cxnLst/>
              <a:rect l="l" t="t" r="r" b="b"/>
              <a:pathLst>
                <a:path w="4053840" h="1393189">
                  <a:moveTo>
                    <a:pt x="0" y="232156"/>
                  </a:moveTo>
                  <a:lnTo>
                    <a:pt x="4699" y="185293"/>
                  </a:lnTo>
                  <a:lnTo>
                    <a:pt x="18287" y="141732"/>
                  </a:lnTo>
                  <a:lnTo>
                    <a:pt x="39624" y="102362"/>
                  </a:lnTo>
                  <a:lnTo>
                    <a:pt x="67944" y="67945"/>
                  </a:lnTo>
                  <a:lnTo>
                    <a:pt x="102362" y="39624"/>
                  </a:lnTo>
                  <a:lnTo>
                    <a:pt x="141731" y="18288"/>
                  </a:lnTo>
                  <a:lnTo>
                    <a:pt x="185292" y="4699"/>
                  </a:lnTo>
                  <a:lnTo>
                    <a:pt x="232028" y="0"/>
                  </a:lnTo>
                  <a:lnTo>
                    <a:pt x="3821303" y="0"/>
                  </a:lnTo>
                  <a:lnTo>
                    <a:pt x="3868038" y="4699"/>
                  </a:lnTo>
                  <a:lnTo>
                    <a:pt x="3911600" y="18288"/>
                  </a:lnTo>
                  <a:lnTo>
                    <a:pt x="3950970" y="39624"/>
                  </a:lnTo>
                  <a:lnTo>
                    <a:pt x="3985386" y="67945"/>
                  </a:lnTo>
                  <a:lnTo>
                    <a:pt x="4013707" y="102362"/>
                  </a:lnTo>
                  <a:lnTo>
                    <a:pt x="4035044" y="141732"/>
                  </a:lnTo>
                  <a:lnTo>
                    <a:pt x="4048632" y="185293"/>
                  </a:lnTo>
                  <a:lnTo>
                    <a:pt x="4053331" y="232156"/>
                  </a:lnTo>
                  <a:lnTo>
                    <a:pt x="4053331" y="1160678"/>
                  </a:lnTo>
                  <a:lnTo>
                    <a:pt x="4048632" y="1207465"/>
                  </a:lnTo>
                  <a:lnTo>
                    <a:pt x="4035044" y="1251038"/>
                  </a:lnTo>
                  <a:lnTo>
                    <a:pt x="4013707" y="1290472"/>
                  </a:lnTo>
                  <a:lnTo>
                    <a:pt x="3985386" y="1324838"/>
                  </a:lnTo>
                  <a:lnTo>
                    <a:pt x="3950970" y="1353172"/>
                  </a:lnTo>
                  <a:lnTo>
                    <a:pt x="3911600" y="1374584"/>
                  </a:lnTo>
                  <a:lnTo>
                    <a:pt x="3868038" y="1388110"/>
                  </a:lnTo>
                  <a:lnTo>
                    <a:pt x="3821303" y="1392821"/>
                  </a:lnTo>
                  <a:lnTo>
                    <a:pt x="232028" y="1392821"/>
                  </a:lnTo>
                  <a:lnTo>
                    <a:pt x="185292" y="1388110"/>
                  </a:lnTo>
                  <a:lnTo>
                    <a:pt x="141731" y="1374584"/>
                  </a:lnTo>
                  <a:lnTo>
                    <a:pt x="102362" y="1353172"/>
                  </a:lnTo>
                  <a:lnTo>
                    <a:pt x="67944" y="1324838"/>
                  </a:lnTo>
                  <a:lnTo>
                    <a:pt x="39624" y="1290472"/>
                  </a:lnTo>
                  <a:lnTo>
                    <a:pt x="18287" y="1251038"/>
                  </a:lnTo>
                  <a:lnTo>
                    <a:pt x="4699" y="1207465"/>
                  </a:lnTo>
                  <a:lnTo>
                    <a:pt x="0" y="1160678"/>
                  </a:lnTo>
                  <a:lnTo>
                    <a:pt x="0" y="232156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76013" y="5143246"/>
            <a:ext cx="3091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nd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wi</a:t>
            </a:r>
            <a:r>
              <a:rPr sz="1800" b="1" dirty="0">
                <a:latin typeface="Calibri"/>
                <a:cs typeface="Calibri"/>
              </a:rPr>
              <a:t>ll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8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5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14" dirty="0">
                <a:latin typeface="Calibri"/>
                <a:cs typeface="Calibri"/>
              </a:rPr>
              <a:t>O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P 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i</a:t>
            </a:r>
            <a:r>
              <a:rPr sz="1800" b="1" spc="-40" dirty="0">
                <a:latin typeface="Calibri"/>
                <a:cs typeface="Calibri"/>
              </a:rPr>
              <a:t>c</a:t>
            </a:r>
            <a:r>
              <a:rPr sz="1800" b="1" spc="-30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spc="-5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sa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855" y="940434"/>
            <a:ext cx="110439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Sender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receive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OTP</a:t>
            </a:r>
            <a:r>
              <a:rPr sz="2000" spc="-1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confirm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deduction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20" dirty="0">
                <a:latin typeface="Arial MT"/>
                <a:cs typeface="Arial MT"/>
              </a:rPr>
              <a:t>account.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happen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only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680085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first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time.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next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onwards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OTP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required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same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Beneficiary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00843" y="4422647"/>
            <a:ext cx="1485900" cy="586740"/>
            <a:chOff x="9800843" y="4422647"/>
            <a:chExt cx="1485900" cy="586740"/>
          </a:xfrm>
        </p:grpSpPr>
        <p:sp>
          <p:nvSpPr>
            <p:cNvPr id="11" name="object 11"/>
            <p:cNvSpPr/>
            <p:nvPr/>
          </p:nvSpPr>
          <p:spPr>
            <a:xfrm>
              <a:off x="9813035" y="4434839"/>
              <a:ext cx="1460500" cy="560705"/>
            </a:xfrm>
            <a:custGeom>
              <a:avLst/>
              <a:gdLst/>
              <a:ahLst/>
              <a:cxnLst/>
              <a:rect l="l" t="t" r="r" b="b"/>
              <a:pathLst>
                <a:path w="1460500" h="560704">
                  <a:moveTo>
                    <a:pt x="1459992" y="0"/>
                  </a:moveTo>
                  <a:lnTo>
                    <a:pt x="0" y="0"/>
                  </a:lnTo>
                  <a:lnTo>
                    <a:pt x="0" y="560450"/>
                  </a:lnTo>
                  <a:lnTo>
                    <a:pt x="1459992" y="560450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13797" y="4435601"/>
              <a:ext cx="1460500" cy="560705"/>
            </a:xfrm>
            <a:custGeom>
              <a:avLst/>
              <a:gdLst/>
              <a:ahLst/>
              <a:cxnLst/>
              <a:rect l="l" t="t" r="r" b="b"/>
              <a:pathLst>
                <a:path w="1460500" h="560704">
                  <a:moveTo>
                    <a:pt x="0" y="560451"/>
                  </a:moveTo>
                  <a:lnTo>
                    <a:pt x="1459992" y="560451"/>
                  </a:lnTo>
                  <a:lnTo>
                    <a:pt x="1459992" y="0"/>
                  </a:lnTo>
                  <a:lnTo>
                    <a:pt x="0" y="0"/>
                  </a:lnTo>
                  <a:lnTo>
                    <a:pt x="0" y="560451"/>
                  </a:lnTo>
                  <a:close/>
                </a:path>
              </a:pathLst>
            </a:custGeom>
            <a:ln w="2590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2694" y="641187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The</a:t>
            </a:r>
            <a:r>
              <a:rPr spc="25" dirty="0"/>
              <a:t> </a:t>
            </a:r>
            <a:r>
              <a:rPr spc="-5" dirty="0"/>
              <a:t>need</a:t>
            </a:r>
            <a:r>
              <a:rPr spc="4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transferring</a:t>
            </a:r>
            <a:r>
              <a:rPr spc="-25" dirty="0"/>
              <a:t> </a:t>
            </a:r>
            <a:r>
              <a:rPr spc="-10" dirty="0"/>
              <a:t>money</a:t>
            </a:r>
            <a:r>
              <a:rPr spc="30" dirty="0"/>
              <a:t> </a:t>
            </a:r>
            <a:r>
              <a:rPr dirty="0"/>
              <a:t>can</a:t>
            </a:r>
            <a:r>
              <a:rPr spc="25" dirty="0"/>
              <a:t> </a:t>
            </a:r>
            <a:r>
              <a:rPr spc="-5" dirty="0"/>
              <a:t>arise</a:t>
            </a:r>
            <a:r>
              <a:rPr spc="-15" dirty="0"/>
              <a:t> </a:t>
            </a:r>
            <a:r>
              <a:rPr dirty="0"/>
              <a:t>at</a:t>
            </a:r>
            <a:r>
              <a:rPr spc="20" dirty="0"/>
              <a:t> </a:t>
            </a:r>
            <a:r>
              <a:rPr spc="-25" dirty="0"/>
              <a:t>anytime</a:t>
            </a:r>
            <a:r>
              <a:rPr spc="155" dirty="0"/>
              <a:t> </a:t>
            </a:r>
            <a:r>
              <a:rPr spc="-5" dirty="0"/>
              <a:t>&amp;</a:t>
            </a:r>
            <a:r>
              <a:rPr dirty="0"/>
              <a:t> </a:t>
            </a:r>
            <a:r>
              <a:rPr spc="-20" dirty="0"/>
              <a:t>anywhere.</a:t>
            </a:r>
          </a:p>
          <a:p>
            <a:pPr marL="4445" algn="ctr">
              <a:lnSpc>
                <a:spcPct val="100000"/>
              </a:lnSpc>
            </a:pPr>
            <a:r>
              <a:rPr spc="-5" dirty="0"/>
              <a:t>It</a:t>
            </a:r>
            <a:r>
              <a:rPr spc="-50" dirty="0"/>
              <a:t> </a:t>
            </a:r>
            <a:r>
              <a:rPr spc="-5" dirty="0"/>
              <a:t>often</a:t>
            </a:r>
            <a:r>
              <a:rPr spc="-35" dirty="0"/>
              <a:t> </a:t>
            </a:r>
            <a:r>
              <a:rPr dirty="0"/>
              <a:t>arises</a:t>
            </a:r>
            <a:r>
              <a:rPr spc="5" dirty="0"/>
              <a:t> </a:t>
            </a:r>
            <a:r>
              <a:rPr spc="-5" dirty="0"/>
              <a:t>during</a:t>
            </a:r>
            <a:r>
              <a:rPr spc="-30" dirty="0"/>
              <a:t> </a:t>
            </a:r>
            <a:r>
              <a:rPr spc="-5" dirty="0"/>
              <a:t>non-banking</a:t>
            </a:r>
            <a:r>
              <a:rPr spc="30" dirty="0"/>
              <a:t> </a:t>
            </a:r>
            <a:r>
              <a:rPr spc="-5" dirty="0"/>
              <a:t>hours.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43" y="3504946"/>
            <a:ext cx="110242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Domestic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Money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Transfer(DMT)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is the </a:t>
            </a:r>
            <a:r>
              <a:rPr sz="2800" dirty="0">
                <a:latin typeface="Arial MT"/>
                <a:cs typeface="Arial MT"/>
              </a:rPr>
              <a:t>service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5" dirty="0">
                <a:latin typeface="Arial MT"/>
                <a:cs typeface="Arial MT"/>
              </a:rPr>
              <a:t> which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any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send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money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registering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their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mobile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across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India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ease.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P’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RVI</a:t>
            </a:r>
            <a:r>
              <a:rPr sz="2400" spc="-18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17318"/>
            <a:ext cx="12024360" cy="5440680"/>
            <a:chOff x="0" y="1417318"/>
            <a:chExt cx="12024360" cy="5440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17318"/>
              <a:ext cx="12024359" cy="5440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956" y="2974873"/>
              <a:ext cx="847725" cy="260985"/>
            </a:xfrm>
            <a:custGeom>
              <a:avLst/>
              <a:gdLst/>
              <a:ahLst/>
              <a:cxnLst/>
              <a:rect l="l" t="t" r="r" b="b"/>
              <a:pathLst>
                <a:path w="847725" h="260985">
                  <a:moveTo>
                    <a:pt x="847305" y="0"/>
                  </a:moveTo>
                  <a:lnTo>
                    <a:pt x="0" y="0"/>
                  </a:lnTo>
                  <a:lnTo>
                    <a:pt x="0" y="260451"/>
                  </a:lnTo>
                  <a:lnTo>
                    <a:pt x="847305" y="260451"/>
                  </a:lnTo>
                  <a:lnTo>
                    <a:pt x="847305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717" y="2977159"/>
              <a:ext cx="847725" cy="259079"/>
            </a:xfrm>
            <a:custGeom>
              <a:avLst/>
              <a:gdLst/>
              <a:ahLst/>
              <a:cxnLst/>
              <a:rect l="l" t="t" r="r" b="b"/>
              <a:pathLst>
                <a:path w="847725" h="259080">
                  <a:moveTo>
                    <a:pt x="0" y="258927"/>
                  </a:moveTo>
                  <a:lnTo>
                    <a:pt x="847305" y="258927"/>
                  </a:lnTo>
                  <a:lnTo>
                    <a:pt x="847305" y="0"/>
                  </a:lnTo>
                  <a:lnTo>
                    <a:pt x="0" y="0"/>
                  </a:lnTo>
                  <a:lnTo>
                    <a:pt x="0" y="258927"/>
                  </a:lnTo>
                  <a:close/>
                </a:path>
              </a:pathLst>
            </a:custGeom>
            <a:ln w="25908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45367" y="2974835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29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6129" y="2975597"/>
              <a:ext cx="711200" cy="152400"/>
            </a:xfrm>
            <a:custGeom>
              <a:avLst/>
              <a:gdLst/>
              <a:ahLst/>
              <a:cxnLst/>
              <a:rect l="l" t="t" r="r" b="b"/>
              <a:pathLst>
                <a:path w="711200" h="152400">
                  <a:moveTo>
                    <a:pt x="0" y="151777"/>
                  </a:moveTo>
                  <a:lnTo>
                    <a:pt x="711085" y="151777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47920" y="940434"/>
            <a:ext cx="2045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SKAS</a:t>
            </a:r>
            <a:r>
              <a:rPr sz="2000" dirty="0">
                <a:latin typeface="Arial MT"/>
                <a:cs typeface="Arial MT"/>
              </a:rPr>
              <a:t>H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ded</a:t>
            </a:r>
            <a:r>
              <a:rPr sz="2000" spc="5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ction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173" y="6462674"/>
            <a:ext cx="64179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262370" algn="l"/>
              </a:tabLst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	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2952" y="940434"/>
            <a:ext cx="9831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view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transaction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details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sender.</a:t>
            </a:r>
            <a:r>
              <a:rPr sz="2000" spc="-1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SM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“Print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Receipt”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option.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10638"/>
            <a:ext cx="11955780" cy="5547360"/>
            <a:chOff x="0" y="1310638"/>
            <a:chExt cx="11955780" cy="5547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0638"/>
              <a:ext cx="11955779" cy="55473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25801" y="4382261"/>
              <a:ext cx="8912225" cy="1351280"/>
            </a:xfrm>
            <a:custGeom>
              <a:avLst/>
              <a:gdLst/>
              <a:ahLst/>
              <a:cxnLst/>
              <a:rect l="l" t="t" r="r" b="b"/>
              <a:pathLst>
                <a:path w="8912225" h="1351279">
                  <a:moveTo>
                    <a:pt x="0" y="1351280"/>
                  </a:moveTo>
                  <a:lnTo>
                    <a:pt x="8912225" y="1351280"/>
                  </a:lnTo>
                  <a:lnTo>
                    <a:pt x="8912225" y="0"/>
                  </a:lnTo>
                  <a:lnTo>
                    <a:pt x="0" y="0"/>
                  </a:lnTo>
                  <a:lnTo>
                    <a:pt x="0" y="135128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0956" y="2702039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1717" y="2702801"/>
              <a:ext cx="711200" cy="152400"/>
            </a:xfrm>
            <a:custGeom>
              <a:avLst/>
              <a:gdLst/>
              <a:ahLst/>
              <a:cxnLst/>
              <a:rect l="l" t="t" r="r" b="b"/>
              <a:pathLst>
                <a:path w="711200" h="152400">
                  <a:moveTo>
                    <a:pt x="0" y="151777"/>
                  </a:moveTo>
                  <a:lnTo>
                    <a:pt x="711085" y="151777"/>
                  </a:lnTo>
                  <a:lnTo>
                    <a:pt x="711085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37104" y="2456726"/>
              <a:ext cx="4784090" cy="641350"/>
            </a:xfrm>
            <a:custGeom>
              <a:avLst/>
              <a:gdLst/>
              <a:ahLst/>
              <a:cxnLst/>
              <a:rect l="l" t="t" r="r" b="b"/>
              <a:pathLst>
                <a:path w="4784090" h="641350">
                  <a:moveTo>
                    <a:pt x="4783709" y="0"/>
                  </a:moveTo>
                  <a:lnTo>
                    <a:pt x="0" y="0"/>
                  </a:lnTo>
                  <a:lnTo>
                    <a:pt x="0" y="641311"/>
                  </a:lnTo>
                  <a:lnTo>
                    <a:pt x="4783709" y="641311"/>
                  </a:lnTo>
                  <a:lnTo>
                    <a:pt x="4783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39389" y="2459012"/>
              <a:ext cx="4782185" cy="640080"/>
            </a:xfrm>
            <a:custGeom>
              <a:avLst/>
              <a:gdLst/>
              <a:ahLst/>
              <a:cxnLst/>
              <a:rect l="l" t="t" r="r" b="b"/>
              <a:pathLst>
                <a:path w="4782184" h="640080">
                  <a:moveTo>
                    <a:pt x="0" y="639787"/>
                  </a:moveTo>
                  <a:lnTo>
                    <a:pt x="4782185" y="639787"/>
                  </a:lnTo>
                  <a:lnTo>
                    <a:pt x="4782185" y="0"/>
                  </a:lnTo>
                  <a:lnTo>
                    <a:pt x="0" y="0"/>
                  </a:lnTo>
                  <a:lnTo>
                    <a:pt x="0" y="639787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173" y="6462674"/>
            <a:ext cx="64179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262370" algn="l"/>
              </a:tabLst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	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8861" y="858393"/>
            <a:ext cx="1707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Money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eipt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96922"/>
            <a:ext cx="12024360" cy="5561330"/>
            <a:chOff x="0" y="1296922"/>
            <a:chExt cx="12024360" cy="5561330"/>
          </a:xfrm>
        </p:grpSpPr>
        <p:sp>
          <p:nvSpPr>
            <p:cNvPr id="5" name="object 5"/>
            <p:cNvSpPr/>
            <p:nvPr/>
          </p:nvSpPr>
          <p:spPr>
            <a:xfrm>
              <a:off x="2957321" y="3289515"/>
              <a:ext cx="1999614" cy="1845945"/>
            </a:xfrm>
            <a:custGeom>
              <a:avLst/>
              <a:gdLst/>
              <a:ahLst/>
              <a:cxnLst/>
              <a:rect l="l" t="t" r="r" b="b"/>
              <a:pathLst>
                <a:path w="1999614" h="1845945">
                  <a:moveTo>
                    <a:pt x="0" y="123101"/>
                  </a:moveTo>
                  <a:lnTo>
                    <a:pt x="1493647" y="123101"/>
                  </a:lnTo>
                  <a:lnTo>
                    <a:pt x="1493647" y="0"/>
                  </a:lnTo>
                  <a:lnTo>
                    <a:pt x="0" y="0"/>
                  </a:lnTo>
                  <a:lnTo>
                    <a:pt x="0" y="123101"/>
                  </a:lnTo>
                  <a:close/>
                </a:path>
                <a:path w="1999614" h="1845945">
                  <a:moveTo>
                    <a:pt x="449325" y="478701"/>
                  </a:moveTo>
                  <a:lnTo>
                    <a:pt x="1847341" y="478701"/>
                  </a:lnTo>
                  <a:lnTo>
                    <a:pt x="1847341" y="368997"/>
                  </a:lnTo>
                  <a:lnTo>
                    <a:pt x="449325" y="368997"/>
                  </a:lnTo>
                  <a:lnTo>
                    <a:pt x="449325" y="478701"/>
                  </a:lnTo>
                  <a:close/>
                </a:path>
                <a:path w="1999614" h="1845945">
                  <a:moveTo>
                    <a:pt x="383793" y="999401"/>
                  </a:moveTo>
                  <a:lnTo>
                    <a:pt x="1781809" y="999401"/>
                  </a:lnTo>
                  <a:lnTo>
                    <a:pt x="1781809" y="890203"/>
                  </a:lnTo>
                  <a:lnTo>
                    <a:pt x="383793" y="890203"/>
                  </a:lnTo>
                  <a:lnTo>
                    <a:pt x="383793" y="999401"/>
                  </a:lnTo>
                  <a:close/>
                </a:path>
                <a:path w="1999614" h="1845945">
                  <a:moveTo>
                    <a:pt x="547369" y="1133640"/>
                  </a:moveTo>
                  <a:lnTo>
                    <a:pt x="1765833" y="1133640"/>
                  </a:lnTo>
                  <a:lnTo>
                    <a:pt x="1765833" y="999426"/>
                  </a:lnTo>
                  <a:lnTo>
                    <a:pt x="547369" y="999426"/>
                  </a:lnTo>
                  <a:lnTo>
                    <a:pt x="547369" y="1133640"/>
                  </a:lnTo>
                  <a:close/>
                </a:path>
                <a:path w="1999614" h="1845945">
                  <a:moveTo>
                    <a:pt x="369824" y="1476540"/>
                  </a:moveTo>
                  <a:lnTo>
                    <a:pt x="1767332" y="1476540"/>
                  </a:lnTo>
                  <a:lnTo>
                    <a:pt x="1767332" y="1367256"/>
                  </a:lnTo>
                  <a:lnTo>
                    <a:pt x="369824" y="1367256"/>
                  </a:lnTo>
                  <a:lnTo>
                    <a:pt x="369824" y="1476540"/>
                  </a:lnTo>
                  <a:close/>
                </a:path>
                <a:path w="1999614" h="1845945">
                  <a:moveTo>
                    <a:pt x="519811" y="1597317"/>
                  </a:moveTo>
                  <a:lnTo>
                    <a:pt x="1751520" y="1597317"/>
                  </a:lnTo>
                  <a:lnTo>
                    <a:pt x="1751520" y="1490310"/>
                  </a:lnTo>
                  <a:lnTo>
                    <a:pt x="519811" y="1490310"/>
                  </a:lnTo>
                  <a:lnTo>
                    <a:pt x="519811" y="1597317"/>
                  </a:lnTo>
                  <a:close/>
                </a:path>
                <a:path w="1999614" h="1845945">
                  <a:moveTo>
                    <a:pt x="315213" y="1706537"/>
                  </a:moveTo>
                  <a:lnTo>
                    <a:pt x="1765046" y="1706537"/>
                  </a:lnTo>
                  <a:lnTo>
                    <a:pt x="1765046" y="1626849"/>
                  </a:lnTo>
                  <a:lnTo>
                    <a:pt x="315213" y="1626849"/>
                  </a:lnTo>
                  <a:lnTo>
                    <a:pt x="315213" y="1706537"/>
                  </a:lnTo>
                  <a:close/>
                </a:path>
                <a:path w="1999614" h="1845945">
                  <a:moveTo>
                    <a:pt x="601599" y="1845475"/>
                  </a:moveTo>
                  <a:lnTo>
                    <a:pt x="1999234" y="1845475"/>
                  </a:lnTo>
                  <a:lnTo>
                    <a:pt x="1999234" y="1736192"/>
                  </a:lnTo>
                  <a:lnTo>
                    <a:pt x="601599" y="1736192"/>
                  </a:lnTo>
                  <a:lnTo>
                    <a:pt x="601599" y="1845475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96922"/>
              <a:ext cx="12024359" cy="55610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5819" y="2674645"/>
              <a:ext cx="847725" cy="260985"/>
            </a:xfrm>
            <a:custGeom>
              <a:avLst/>
              <a:gdLst/>
              <a:ahLst/>
              <a:cxnLst/>
              <a:rect l="l" t="t" r="r" b="b"/>
              <a:pathLst>
                <a:path w="847725" h="260985">
                  <a:moveTo>
                    <a:pt x="847305" y="0"/>
                  </a:moveTo>
                  <a:lnTo>
                    <a:pt x="0" y="0"/>
                  </a:lnTo>
                  <a:lnTo>
                    <a:pt x="0" y="260451"/>
                  </a:lnTo>
                  <a:lnTo>
                    <a:pt x="847305" y="260451"/>
                  </a:lnTo>
                  <a:lnTo>
                    <a:pt x="847305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105" y="2676931"/>
              <a:ext cx="845819" cy="259079"/>
            </a:xfrm>
            <a:custGeom>
              <a:avLst/>
              <a:gdLst/>
              <a:ahLst/>
              <a:cxnLst/>
              <a:rect l="l" t="t" r="r" b="b"/>
              <a:pathLst>
                <a:path w="845819" h="259080">
                  <a:moveTo>
                    <a:pt x="0" y="258927"/>
                  </a:moveTo>
                  <a:lnTo>
                    <a:pt x="845781" y="258927"/>
                  </a:lnTo>
                  <a:lnTo>
                    <a:pt x="845781" y="0"/>
                  </a:lnTo>
                  <a:lnTo>
                    <a:pt x="0" y="0"/>
                  </a:lnTo>
                  <a:lnTo>
                    <a:pt x="0" y="258927"/>
                  </a:lnTo>
                  <a:close/>
                </a:path>
              </a:pathLst>
            </a:custGeom>
            <a:ln w="25908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5036" y="3288791"/>
              <a:ext cx="2002789" cy="2063114"/>
            </a:xfrm>
            <a:custGeom>
              <a:avLst/>
              <a:gdLst/>
              <a:ahLst/>
              <a:cxnLst/>
              <a:rect l="l" t="t" r="r" b="b"/>
              <a:pathLst>
                <a:path w="2002789" h="2063114">
                  <a:moveTo>
                    <a:pt x="1494917" y="0"/>
                  </a:moveTo>
                  <a:lnTo>
                    <a:pt x="0" y="0"/>
                  </a:lnTo>
                  <a:lnTo>
                    <a:pt x="0" y="122809"/>
                  </a:lnTo>
                  <a:lnTo>
                    <a:pt x="1494917" y="122809"/>
                  </a:lnTo>
                  <a:lnTo>
                    <a:pt x="1494917" y="0"/>
                  </a:lnTo>
                  <a:close/>
                </a:path>
                <a:path w="2002789" h="2063114">
                  <a:moveTo>
                    <a:pt x="1754403" y="1490002"/>
                  </a:moveTo>
                  <a:lnTo>
                    <a:pt x="521081" y="1490002"/>
                  </a:lnTo>
                  <a:lnTo>
                    <a:pt x="521081" y="1596898"/>
                  </a:lnTo>
                  <a:lnTo>
                    <a:pt x="1754403" y="1596898"/>
                  </a:lnTo>
                  <a:lnTo>
                    <a:pt x="1754403" y="1490002"/>
                  </a:lnTo>
                  <a:close/>
                </a:path>
                <a:path w="2002789" h="2063114">
                  <a:moveTo>
                    <a:pt x="1767840" y="1626514"/>
                  </a:moveTo>
                  <a:lnTo>
                    <a:pt x="316103" y="1626514"/>
                  </a:lnTo>
                  <a:lnTo>
                    <a:pt x="316103" y="1706118"/>
                  </a:lnTo>
                  <a:lnTo>
                    <a:pt x="1767840" y="1706118"/>
                  </a:lnTo>
                  <a:lnTo>
                    <a:pt x="1767840" y="1626514"/>
                  </a:lnTo>
                  <a:close/>
                </a:path>
                <a:path w="2002789" h="2063114">
                  <a:moveTo>
                    <a:pt x="1768043" y="998626"/>
                  </a:moveTo>
                  <a:lnTo>
                    <a:pt x="548386" y="998626"/>
                  </a:lnTo>
                  <a:lnTo>
                    <a:pt x="548386" y="1132840"/>
                  </a:lnTo>
                  <a:lnTo>
                    <a:pt x="1768043" y="1132840"/>
                  </a:lnTo>
                  <a:lnTo>
                    <a:pt x="1768043" y="998626"/>
                  </a:lnTo>
                  <a:close/>
                </a:path>
                <a:path w="2002789" h="2063114">
                  <a:moveTo>
                    <a:pt x="1770380" y="1367066"/>
                  </a:moveTo>
                  <a:lnTo>
                    <a:pt x="370967" y="1367066"/>
                  </a:lnTo>
                  <a:lnTo>
                    <a:pt x="370967" y="1476248"/>
                  </a:lnTo>
                  <a:lnTo>
                    <a:pt x="1770380" y="1476248"/>
                  </a:lnTo>
                  <a:lnTo>
                    <a:pt x="1770380" y="1367066"/>
                  </a:lnTo>
                  <a:close/>
                </a:path>
                <a:path w="2002789" h="2063114">
                  <a:moveTo>
                    <a:pt x="1850009" y="368592"/>
                  </a:moveTo>
                  <a:lnTo>
                    <a:pt x="450596" y="368592"/>
                  </a:lnTo>
                  <a:lnTo>
                    <a:pt x="450596" y="477774"/>
                  </a:lnTo>
                  <a:lnTo>
                    <a:pt x="1850009" y="477774"/>
                  </a:lnTo>
                  <a:lnTo>
                    <a:pt x="1850009" y="368592"/>
                  </a:lnTo>
                  <a:close/>
                </a:path>
                <a:path w="2002789" h="2063114">
                  <a:moveTo>
                    <a:pt x="1975104" y="1953958"/>
                  </a:moveTo>
                  <a:lnTo>
                    <a:pt x="575691" y="1953958"/>
                  </a:lnTo>
                  <a:lnTo>
                    <a:pt x="575691" y="2063115"/>
                  </a:lnTo>
                  <a:lnTo>
                    <a:pt x="1975104" y="2063115"/>
                  </a:lnTo>
                  <a:lnTo>
                    <a:pt x="1975104" y="1953958"/>
                  </a:lnTo>
                  <a:close/>
                </a:path>
                <a:path w="2002789" h="2063114">
                  <a:moveTo>
                    <a:pt x="2002409" y="1735620"/>
                  </a:moveTo>
                  <a:lnTo>
                    <a:pt x="602996" y="1735620"/>
                  </a:lnTo>
                  <a:lnTo>
                    <a:pt x="602996" y="1844802"/>
                  </a:lnTo>
                  <a:lnTo>
                    <a:pt x="2002409" y="1844802"/>
                  </a:lnTo>
                  <a:lnTo>
                    <a:pt x="2002409" y="1735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0345" y="5244884"/>
              <a:ext cx="1400175" cy="109855"/>
            </a:xfrm>
            <a:custGeom>
              <a:avLst/>
              <a:gdLst/>
              <a:ahLst/>
              <a:cxnLst/>
              <a:rect l="l" t="t" r="r" b="b"/>
              <a:pathLst>
                <a:path w="1400175" h="109854">
                  <a:moveTo>
                    <a:pt x="0" y="109562"/>
                  </a:moveTo>
                  <a:lnTo>
                    <a:pt x="1400048" y="109562"/>
                  </a:lnTo>
                  <a:lnTo>
                    <a:pt x="1400048" y="0"/>
                  </a:lnTo>
                  <a:lnTo>
                    <a:pt x="0" y="0"/>
                  </a:lnTo>
                  <a:lnTo>
                    <a:pt x="0" y="109562"/>
                  </a:lnTo>
                  <a:close/>
                </a:path>
              </a:pathLst>
            </a:custGeom>
            <a:ln w="25908">
              <a:solidFill>
                <a:srgbClr val="F7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53530"/>
            <a:ext cx="63392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 marL="6261100">
              <a:lnSpc>
                <a:spcPts val="1165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350"/>
              </a:lnSpc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31034"/>
            <a:ext cx="11997055" cy="5427345"/>
            <a:chOff x="0" y="1431034"/>
            <a:chExt cx="11997055" cy="5427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31034"/>
              <a:ext cx="11996927" cy="5426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37225" y="3838143"/>
              <a:ext cx="1623060" cy="362585"/>
            </a:xfrm>
            <a:custGeom>
              <a:avLst/>
              <a:gdLst/>
              <a:ahLst/>
              <a:cxnLst/>
              <a:rect l="l" t="t" r="r" b="b"/>
              <a:pathLst>
                <a:path w="1623059" h="362585">
                  <a:moveTo>
                    <a:pt x="0" y="362127"/>
                  </a:moveTo>
                  <a:lnTo>
                    <a:pt x="1622678" y="362127"/>
                  </a:lnTo>
                  <a:lnTo>
                    <a:pt x="1622678" y="0"/>
                  </a:lnTo>
                  <a:lnTo>
                    <a:pt x="0" y="0"/>
                  </a:lnTo>
                  <a:lnTo>
                    <a:pt x="0" y="3621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0180" y="3837419"/>
              <a:ext cx="1621155" cy="318770"/>
            </a:xfrm>
            <a:custGeom>
              <a:avLst/>
              <a:gdLst/>
              <a:ahLst/>
              <a:cxnLst/>
              <a:rect l="l" t="t" r="r" b="b"/>
              <a:pathLst>
                <a:path w="1621154" h="318770">
                  <a:moveTo>
                    <a:pt x="1621154" y="0"/>
                  </a:moveTo>
                  <a:lnTo>
                    <a:pt x="0" y="0"/>
                  </a:lnTo>
                  <a:lnTo>
                    <a:pt x="0" y="318147"/>
                  </a:lnTo>
                  <a:lnTo>
                    <a:pt x="1621154" y="318147"/>
                  </a:lnTo>
                  <a:lnTo>
                    <a:pt x="1621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2466" y="3838181"/>
              <a:ext cx="1621155" cy="320040"/>
            </a:xfrm>
            <a:custGeom>
              <a:avLst/>
              <a:gdLst/>
              <a:ahLst/>
              <a:cxnLst/>
              <a:rect l="l" t="t" r="r" b="b"/>
              <a:pathLst>
                <a:path w="1621154" h="320039">
                  <a:moveTo>
                    <a:pt x="0" y="319671"/>
                  </a:moveTo>
                  <a:lnTo>
                    <a:pt x="1621155" y="319671"/>
                  </a:lnTo>
                  <a:lnTo>
                    <a:pt x="1621155" y="0"/>
                  </a:lnTo>
                  <a:lnTo>
                    <a:pt x="0" y="0"/>
                  </a:lnTo>
                  <a:lnTo>
                    <a:pt x="0" y="319671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14370" y="940434"/>
            <a:ext cx="6480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view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transaction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details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VLE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Ledger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also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0742" y="3882008"/>
            <a:ext cx="728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T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-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692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37924" y="4241215"/>
            <a:ext cx="1675130" cy="594360"/>
            <a:chOff x="5237924" y="4241215"/>
            <a:chExt cx="1675130" cy="594360"/>
          </a:xfrm>
        </p:grpSpPr>
        <p:sp>
          <p:nvSpPr>
            <p:cNvPr id="11" name="object 11"/>
            <p:cNvSpPr/>
            <p:nvPr/>
          </p:nvSpPr>
          <p:spPr>
            <a:xfrm>
              <a:off x="5250179" y="4253471"/>
              <a:ext cx="1621155" cy="318770"/>
            </a:xfrm>
            <a:custGeom>
              <a:avLst/>
              <a:gdLst/>
              <a:ahLst/>
              <a:cxnLst/>
              <a:rect l="l" t="t" r="r" b="b"/>
              <a:pathLst>
                <a:path w="1621154" h="318770">
                  <a:moveTo>
                    <a:pt x="1621154" y="0"/>
                  </a:moveTo>
                  <a:lnTo>
                    <a:pt x="0" y="0"/>
                  </a:lnTo>
                  <a:lnTo>
                    <a:pt x="0" y="318147"/>
                  </a:lnTo>
                  <a:lnTo>
                    <a:pt x="1621154" y="318147"/>
                  </a:lnTo>
                  <a:lnTo>
                    <a:pt x="1621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0941" y="4254233"/>
              <a:ext cx="1623060" cy="320040"/>
            </a:xfrm>
            <a:custGeom>
              <a:avLst/>
              <a:gdLst/>
              <a:ahLst/>
              <a:cxnLst/>
              <a:rect l="l" t="t" r="r" b="b"/>
              <a:pathLst>
                <a:path w="1623059" h="320039">
                  <a:moveTo>
                    <a:pt x="0" y="319671"/>
                  </a:moveTo>
                  <a:lnTo>
                    <a:pt x="1622679" y="319671"/>
                  </a:lnTo>
                  <a:lnTo>
                    <a:pt x="1622679" y="0"/>
                  </a:lnTo>
                  <a:lnTo>
                    <a:pt x="0" y="0"/>
                  </a:lnTo>
                  <a:lnTo>
                    <a:pt x="0" y="319671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79135" y="4683264"/>
              <a:ext cx="1620520" cy="138430"/>
            </a:xfrm>
            <a:custGeom>
              <a:avLst/>
              <a:gdLst/>
              <a:ahLst/>
              <a:cxnLst/>
              <a:rect l="l" t="t" r="r" b="b"/>
              <a:pathLst>
                <a:path w="1620520" h="138429">
                  <a:moveTo>
                    <a:pt x="1620012" y="0"/>
                  </a:moveTo>
                  <a:lnTo>
                    <a:pt x="0" y="0"/>
                  </a:lnTo>
                  <a:lnTo>
                    <a:pt x="0" y="138417"/>
                  </a:lnTo>
                  <a:lnTo>
                    <a:pt x="1620012" y="138417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9897" y="4685550"/>
              <a:ext cx="1620520" cy="137160"/>
            </a:xfrm>
            <a:custGeom>
              <a:avLst/>
              <a:gdLst/>
              <a:ahLst/>
              <a:cxnLst/>
              <a:rect l="l" t="t" r="r" b="b"/>
              <a:pathLst>
                <a:path w="1620520" h="137160">
                  <a:moveTo>
                    <a:pt x="0" y="136893"/>
                  </a:moveTo>
                  <a:lnTo>
                    <a:pt x="1620011" y="136893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1368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90742" y="4298060"/>
            <a:ext cx="728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T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-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692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8175" y="4654677"/>
            <a:ext cx="726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T</a:t>
            </a:r>
            <a:r>
              <a:rPr sz="1200" b="1" spc="-8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-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692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59460" y="3852583"/>
            <a:ext cx="1758950" cy="361315"/>
            <a:chOff x="6859460" y="3852583"/>
            <a:chExt cx="1758950" cy="361315"/>
          </a:xfrm>
        </p:grpSpPr>
        <p:sp>
          <p:nvSpPr>
            <p:cNvPr id="18" name="object 18"/>
            <p:cNvSpPr/>
            <p:nvPr/>
          </p:nvSpPr>
          <p:spPr>
            <a:xfrm>
              <a:off x="6871715" y="3864838"/>
              <a:ext cx="1732914" cy="333375"/>
            </a:xfrm>
            <a:custGeom>
              <a:avLst/>
              <a:gdLst/>
              <a:ahLst/>
              <a:cxnLst/>
              <a:rect l="l" t="t" r="r" b="b"/>
              <a:pathLst>
                <a:path w="1732915" h="333375">
                  <a:moveTo>
                    <a:pt x="1732787" y="0"/>
                  </a:moveTo>
                  <a:lnTo>
                    <a:pt x="0" y="0"/>
                  </a:lnTo>
                  <a:lnTo>
                    <a:pt x="0" y="333273"/>
                  </a:lnTo>
                  <a:lnTo>
                    <a:pt x="1732787" y="333273"/>
                  </a:lnTo>
                  <a:lnTo>
                    <a:pt x="1732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72477" y="3865600"/>
              <a:ext cx="1732914" cy="335280"/>
            </a:xfrm>
            <a:custGeom>
              <a:avLst/>
              <a:gdLst/>
              <a:ahLst/>
              <a:cxnLst/>
              <a:rect l="l" t="t" r="r" b="b"/>
              <a:pathLst>
                <a:path w="1732915" h="335279">
                  <a:moveTo>
                    <a:pt x="0" y="334797"/>
                  </a:moveTo>
                  <a:lnTo>
                    <a:pt x="1732787" y="334797"/>
                  </a:lnTo>
                  <a:lnTo>
                    <a:pt x="1732787" y="0"/>
                  </a:lnTo>
                  <a:lnTo>
                    <a:pt x="0" y="0"/>
                  </a:lnTo>
                  <a:lnTo>
                    <a:pt x="0" y="33479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42150" y="3824985"/>
            <a:ext cx="136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DMT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– </a:t>
            </a:r>
            <a:r>
              <a:rPr sz="1200" b="1" spc="-30" dirty="0">
                <a:solidFill>
                  <a:srgbClr val="BCBCBC"/>
                </a:solidFill>
                <a:latin typeface="Arial"/>
                <a:cs typeface="Arial"/>
              </a:rPr>
              <a:t>Transaction </a:t>
            </a:r>
            <a:r>
              <a:rPr sz="1200" b="1" spc="-32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GST</a:t>
            </a:r>
            <a:r>
              <a:rPr sz="1200" b="1" spc="-7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id:</a:t>
            </a:r>
            <a:r>
              <a:rPr sz="1200" b="1" spc="-6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12</a:t>
            </a:r>
            <a:r>
              <a:rPr sz="1200" b="1" spc="-60" dirty="0">
                <a:solidFill>
                  <a:srgbClr val="BCBCBC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F</a:t>
            </a:r>
            <a:r>
              <a:rPr sz="1200" b="1" spc="-20" dirty="0">
                <a:solidFill>
                  <a:srgbClr val="BCBCBC"/>
                </a:solidFill>
                <a:latin typeface="Arial"/>
                <a:cs typeface="Arial"/>
              </a:rPr>
              <a:t>R</a:t>
            </a:r>
            <a:r>
              <a:rPr sz="1200" b="1" spc="-10" dirty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T6</a:t>
            </a: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74700" y="4241203"/>
            <a:ext cx="1771014" cy="595630"/>
            <a:chOff x="6874700" y="4241203"/>
            <a:chExt cx="1771014" cy="595630"/>
          </a:xfrm>
        </p:grpSpPr>
        <p:sp>
          <p:nvSpPr>
            <p:cNvPr id="22" name="object 22"/>
            <p:cNvSpPr/>
            <p:nvPr/>
          </p:nvSpPr>
          <p:spPr>
            <a:xfrm>
              <a:off x="6899148" y="4253458"/>
              <a:ext cx="1732914" cy="332740"/>
            </a:xfrm>
            <a:custGeom>
              <a:avLst/>
              <a:gdLst/>
              <a:ahLst/>
              <a:cxnLst/>
              <a:rect l="l" t="t" r="r" b="b"/>
              <a:pathLst>
                <a:path w="1732915" h="332739">
                  <a:moveTo>
                    <a:pt x="1732788" y="0"/>
                  </a:moveTo>
                  <a:lnTo>
                    <a:pt x="0" y="0"/>
                  </a:lnTo>
                  <a:lnTo>
                    <a:pt x="0" y="332130"/>
                  </a:lnTo>
                  <a:lnTo>
                    <a:pt x="1732788" y="332130"/>
                  </a:lnTo>
                  <a:lnTo>
                    <a:pt x="1732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1434" y="4254220"/>
              <a:ext cx="1731645" cy="332740"/>
            </a:xfrm>
            <a:custGeom>
              <a:avLst/>
              <a:gdLst/>
              <a:ahLst/>
              <a:cxnLst/>
              <a:rect l="l" t="t" r="r" b="b"/>
              <a:pathLst>
                <a:path w="1731645" h="332739">
                  <a:moveTo>
                    <a:pt x="0" y="332130"/>
                  </a:moveTo>
                  <a:lnTo>
                    <a:pt x="1731264" y="332130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3321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85432" y="4613109"/>
              <a:ext cx="1732914" cy="208279"/>
            </a:xfrm>
            <a:custGeom>
              <a:avLst/>
              <a:gdLst/>
              <a:ahLst/>
              <a:cxnLst/>
              <a:rect l="l" t="t" r="r" b="b"/>
              <a:pathLst>
                <a:path w="1732915" h="208279">
                  <a:moveTo>
                    <a:pt x="1732787" y="0"/>
                  </a:moveTo>
                  <a:lnTo>
                    <a:pt x="0" y="0"/>
                  </a:lnTo>
                  <a:lnTo>
                    <a:pt x="0" y="208191"/>
                  </a:lnTo>
                  <a:lnTo>
                    <a:pt x="1732787" y="208191"/>
                  </a:lnTo>
                  <a:lnTo>
                    <a:pt x="1732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7718" y="4613871"/>
              <a:ext cx="1731645" cy="210185"/>
            </a:xfrm>
            <a:custGeom>
              <a:avLst/>
              <a:gdLst/>
              <a:ahLst/>
              <a:cxnLst/>
              <a:rect l="l" t="t" r="r" b="b"/>
              <a:pathLst>
                <a:path w="1731645" h="210185">
                  <a:moveTo>
                    <a:pt x="0" y="209715"/>
                  </a:moveTo>
                  <a:lnTo>
                    <a:pt x="1731264" y="209715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2097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34530" y="4213097"/>
            <a:ext cx="1418590" cy="60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DMT</a:t>
            </a:r>
            <a:r>
              <a:rPr sz="1200" b="1" spc="-5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–</a:t>
            </a:r>
            <a:r>
              <a:rPr sz="1200" b="1" spc="-4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BCBCBC"/>
                </a:solidFill>
                <a:latin typeface="Arial"/>
                <a:cs typeface="Arial"/>
              </a:rPr>
              <a:t>Transaction</a:t>
            </a:r>
            <a:endParaRPr sz="12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</a:pP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GST</a:t>
            </a:r>
            <a:r>
              <a:rPr sz="1200" b="1" spc="-70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id:</a:t>
            </a:r>
            <a:r>
              <a:rPr sz="1200" b="1" spc="-6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BCBCBC"/>
                </a:solidFill>
                <a:latin typeface="Arial"/>
                <a:cs typeface="Arial"/>
              </a:rPr>
              <a:t>12</a:t>
            </a:r>
            <a:r>
              <a:rPr sz="1200" b="1" spc="-55" dirty="0">
                <a:solidFill>
                  <a:srgbClr val="BCBCBC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F</a:t>
            </a:r>
            <a:r>
              <a:rPr sz="1200" b="1" spc="-20" dirty="0">
                <a:solidFill>
                  <a:srgbClr val="BCBCBC"/>
                </a:solidFill>
                <a:latin typeface="Arial"/>
                <a:cs typeface="Arial"/>
              </a:rPr>
              <a:t>R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IT</a:t>
            </a:r>
            <a:r>
              <a:rPr sz="1200" b="1" spc="-10" dirty="0">
                <a:solidFill>
                  <a:srgbClr val="BCBCBC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D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T</a:t>
            </a:r>
            <a:r>
              <a:rPr sz="1200" b="1" spc="-7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–</a:t>
            </a:r>
            <a:r>
              <a:rPr sz="1200" b="1" spc="-6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C</a:t>
            </a:r>
            <a:r>
              <a:rPr sz="1200" b="1" spc="-5" dirty="0">
                <a:solidFill>
                  <a:srgbClr val="BCBCBC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mmi</a:t>
            </a:r>
            <a:r>
              <a:rPr sz="1200" b="1" spc="-15" dirty="0">
                <a:solidFill>
                  <a:srgbClr val="BCBCBC"/>
                </a:solidFill>
                <a:latin typeface="Arial"/>
                <a:cs typeface="Arial"/>
              </a:rPr>
              <a:t>ss</a:t>
            </a:r>
            <a:r>
              <a:rPr sz="1200" b="1" spc="-10" dirty="0">
                <a:solidFill>
                  <a:srgbClr val="BCBCBC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BCBCBC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0559" y="3005353"/>
            <a:ext cx="871855" cy="285115"/>
            <a:chOff x="670559" y="3005353"/>
            <a:chExt cx="871855" cy="285115"/>
          </a:xfrm>
        </p:grpSpPr>
        <p:sp>
          <p:nvSpPr>
            <p:cNvPr id="28" name="object 28"/>
            <p:cNvSpPr/>
            <p:nvPr/>
          </p:nvSpPr>
          <p:spPr>
            <a:xfrm>
              <a:off x="682751" y="3016021"/>
              <a:ext cx="845819" cy="260985"/>
            </a:xfrm>
            <a:custGeom>
              <a:avLst/>
              <a:gdLst/>
              <a:ahLst/>
              <a:cxnLst/>
              <a:rect l="l" t="t" r="r" b="b"/>
              <a:pathLst>
                <a:path w="845819" h="260985">
                  <a:moveTo>
                    <a:pt x="845527" y="0"/>
                  </a:moveTo>
                  <a:lnTo>
                    <a:pt x="0" y="0"/>
                  </a:lnTo>
                  <a:lnTo>
                    <a:pt x="0" y="260451"/>
                  </a:lnTo>
                  <a:lnTo>
                    <a:pt x="845527" y="260451"/>
                  </a:lnTo>
                  <a:lnTo>
                    <a:pt x="845527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513" y="3018307"/>
              <a:ext cx="845819" cy="259079"/>
            </a:xfrm>
            <a:custGeom>
              <a:avLst/>
              <a:gdLst/>
              <a:ahLst/>
              <a:cxnLst/>
              <a:rect l="l" t="t" r="r" b="b"/>
              <a:pathLst>
                <a:path w="845819" h="259079">
                  <a:moveTo>
                    <a:pt x="0" y="258927"/>
                  </a:moveTo>
                  <a:lnTo>
                    <a:pt x="845527" y="258927"/>
                  </a:lnTo>
                  <a:lnTo>
                    <a:pt x="845527" y="0"/>
                  </a:lnTo>
                  <a:lnTo>
                    <a:pt x="0" y="0"/>
                  </a:lnTo>
                  <a:lnTo>
                    <a:pt x="0" y="258927"/>
                  </a:lnTo>
                  <a:close/>
                </a:path>
              </a:pathLst>
            </a:custGeom>
            <a:ln w="25908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0" dirty="0">
                <a:solidFill>
                  <a:srgbClr val="FFFFFF"/>
                </a:solidFill>
                <a:latin typeface="Times New Roman"/>
                <a:cs typeface="Times New Roman"/>
              </a:rPr>
              <a:t>MON</a:t>
            </a:r>
            <a:r>
              <a:rPr sz="2400" b="0" spc="-20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SF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4970" y="641187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358" y="1062989"/>
            <a:ext cx="11061065" cy="4672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 MT"/>
              <a:buChar char="•"/>
              <a:tabLst>
                <a:tab pos="239395" algn="l"/>
                <a:tab pos="240029" algn="l"/>
              </a:tabLst>
            </a:pP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How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many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beneficiaries</a:t>
            </a:r>
            <a:r>
              <a:rPr sz="2000" b="1" i="1" spc="-1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can</a:t>
            </a:r>
            <a:r>
              <a:rPr sz="2000" b="1" i="1" spc="-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be</a:t>
            </a:r>
            <a:r>
              <a:rPr sz="20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added</a:t>
            </a:r>
            <a:r>
              <a:rPr sz="2000" b="1" i="1" spc="-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under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a particular</a:t>
            </a:r>
            <a:r>
              <a:rPr sz="2000" b="1" i="1" spc="-1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contact</a:t>
            </a:r>
            <a:r>
              <a:rPr sz="2000" b="1" i="1" spc="-10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number?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No</a:t>
            </a:r>
            <a:r>
              <a:rPr sz="20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limitations</a:t>
            </a:r>
            <a:r>
              <a:rPr sz="2000" spc="-10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on</a:t>
            </a:r>
            <a:r>
              <a:rPr sz="20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adding</a:t>
            </a:r>
            <a:r>
              <a:rPr sz="2000" spc="-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Beneficiary</a:t>
            </a:r>
            <a:r>
              <a:rPr sz="20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from</a:t>
            </a:r>
            <a:r>
              <a:rPr sz="2000" spc="-1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single mobile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no.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of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528ED2"/>
                </a:solidFill>
                <a:latin typeface="Arial MT"/>
                <a:cs typeface="Arial MT"/>
              </a:rPr>
              <a:t>sender.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39395" algn="l"/>
                <a:tab pos="240029" algn="l"/>
              </a:tabLst>
            </a:pP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What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79346"/>
                </a:solidFill>
                <a:latin typeface="Arial"/>
                <a:cs typeface="Arial"/>
              </a:rPr>
              <a:t>is</a:t>
            </a:r>
            <a:r>
              <a:rPr sz="20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79346"/>
                </a:solidFill>
                <a:latin typeface="Arial"/>
                <a:cs typeface="Arial"/>
              </a:rPr>
              <a:t>Maximum</a:t>
            </a:r>
            <a:r>
              <a:rPr sz="2000" b="1" i="1" spc="-10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money</a:t>
            </a:r>
            <a:r>
              <a:rPr sz="20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transfer</a:t>
            </a:r>
            <a:r>
              <a:rPr sz="2000" b="1" i="1" spc="-9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F79346"/>
                </a:solidFill>
                <a:latin typeface="Arial"/>
                <a:cs typeface="Arial"/>
              </a:rPr>
              <a:t>limit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per</a:t>
            </a:r>
            <a:r>
              <a:rPr sz="2000" b="1" i="1" spc="-6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79346"/>
                </a:solidFill>
                <a:latin typeface="Arial"/>
                <a:cs typeface="Arial"/>
              </a:rPr>
              <a:t>Month</a:t>
            </a:r>
            <a:r>
              <a:rPr sz="2000" b="1" i="1" spc="-6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per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mobile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number?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2000" spc="-1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25</a:t>
            </a:r>
            <a:r>
              <a:rPr sz="2000" spc="-1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528ED2"/>
                </a:solidFill>
                <a:latin typeface="Arial MT"/>
                <a:cs typeface="Arial MT"/>
              </a:rPr>
              <a:t>k.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239395" algn="l"/>
                <a:tab pos="240029" algn="l"/>
              </a:tabLst>
            </a:pP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Does</a:t>
            </a:r>
            <a:r>
              <a:rPr sz="20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20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VLE /</a:t>
            </a:r>
            <a:r>
              <a:rPr sz="20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Sender</a:t>
            </a:r>
            <a:r>
              <a:rPr sz="2000" b="1" i="1" spc="-1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needs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to</a:t>
            </a:r>
            <a:r>
              <a:rPr sz="20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register</a:t>
            </a:r>
            <a:r>
              <a:rPr sz="2000" b="1" i="1" spc="-9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his</a:t>
            </a:r>
            <a:r>
              <a:rPr sz="2000" b="1" i="1" spc="-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79346"/>
                </a:solidFill>
                <a:latin typeface="Arial"/>
                <a:cs typeface="Arial"/>
              </a:rPr>
              <a:t>phone</a:t>
            </a:r>
            <a:r>
              <a:rPr sz="2000" b="1" i="1" spc="-6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79346"/>
                </a:solidFill>
                <a:latin typeface="Arial"/>
                <a:cs typeface="Arial"/>
              </a:rPr>
              <a:t>no.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to</a:t>
            </a:r>
            <a:r>
              <a:rPr sz="20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proceed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further?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:</a:t>
            </a:r>
            <a:r>
              <a:rPr sz="2000" spc="-19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425" dirty="0">
                <a:solidFill>
                  <a:srgbClr val="528ED2"/>
                </a:solidFill>
                <a:latin typeface="Arial MT"/>
                <a:cs typeface="Arial MT"/>
              </a:rPr>
              <a:t>Y</a:t>
            </a:r>
            <a:r>
              <a:rPr sz="2000" spc="-50" dirty="0">
                <a:solidFill>
                  <a:srgbClr val="528ED2"/>
                </a:solidFill>
                <a:latin typeface="Arial MT"/>
                <a:cs typeface="Arial MT"/>
              </a:rPr>
              <a:t>e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39395" algn="l"/>
                <a:tab pos="240029" algn="l"/>
              </a:tabLst>
            </a:pP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Can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we</a:t>
            </a:r>
            <a:r>
              <a:rPr sz="2000" b="1" i="1" spc="-6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transfer</a:t>
            </a:r>
            <a:r>
              <a:rPr sz="2000" b="1" i="1" spc="-1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money</a:t>
            </a:r>
            <a:r>
              <a:rPr sz="2000" b="1" i="1" spc="-3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during</a:t>
            </a:r>
            <a:r>
              <a:rPr sz="2000" b="1" i="1" spc="-7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non</a:t>
            </a:r>
            <a:r>
              <a:rPr sz="2000" b="1" i="1" spc="-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banking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hours?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:</a:t>
            </a:r>
            <a:r>
              <a:rPr sz="2000" spc="-16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425" dirty="0">
                <a:solidFill>
                  <a:srgbClr val="528ED2"/>
                </a:solidFill>
                <a:latin typeface="Arial MT"/>
                <a:cs typeface="Arial MT"/>
              </a:rPr>
              <a:t>Y</a:t>
            </a:r>
            <a:r>
              <a:rPr sz="2000" spc="-50" dirty="0">
                <a:solidFill>
                  <a:srgbClr val="528ED2"/>
                </a:solidFill>
                <a:latin typeface="Arial MT"/>
                <a:cs typeface="Arial MT"/>
              </a:rPr>
              <a:t>e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,</a:t>
            </a:r>
            <a:r>
              <a:rPr sz="2000" spc="-1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at</a:t>
            </a:r>
            <a:r>
              <a:rPr sz="2000" spc="-7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an</a:t>
            </a:r>
            <a:r>
              <a:rPr sz="2000" spc="-10" dirty="0">
                <a:solidFill>
                  <a:srgbClr val="528ED2"/>
                </a:solidFill>
                <a:latin typeface="Arial MT"/>
                <a:cs typeface="Arial MT"/>
              </a:rPr>
              <a:t>y</a:t>
            </a:r>
            <a:r>
              <a:rPr sz="2000" spc="-20" dirty="0">
                <a:solidFill>
                  <a:srgbClr val="528ED2"/>
                </a:solidFill>
                <a:latin typeface="Arial MT"/>
                <a:cs typeface="Arial MT"/>
              </a:rPr>
              <a:t>t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ime.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239395" indent="-227329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39395" algn="l"/>
                <a:tab pos="240029" algn="l"/>
              </a:tabLst>
            </a:pP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What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does</a:t>
            </a:r>
            <a:r>
              <a:rPr sz="20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2000" b="1" i="1" spc="-5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sender</a:t>
            </a:r>
            <a:r>
              <a:rPr sz="20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have</a:t>
            </a:r>
            <a:r>
              <a:rPr sz="2000" b="1" i="1" spc="-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to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do to</a:t>
            </a:r>
            <a:r>
              <a:rPr sz="20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validate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2000" b="1" i="1" spc="-3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account</a:t>
            </a:r>
            <a:r>
              <a:rPr sz="20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of</a:t>
            </a:r>
            <a:r>
              <a:rPr sz="20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20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79346"/>
                </a:solidFill>
                <a:latin typeface="Arial"/>
                <a:cs typeface="Arial"/>
              </a:rPr>
              <a:t>beneficiary?</a:t>
            </a:r>
            <a:endParaRPr sz="20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  <a:tabLst>
                <a:tab pos="650875" algn="l"/>
              </a:tabLst>
            </a:pP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A:	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sender</a:t>
            </a:r>
            <a:r>
              <a:rPr sz="2000" spc="-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will</a:t>
            </a:r>
            <a:r>
              <a:rPr sz="2000" spc="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send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Re</a:t>
            </a:r>
            <a:r>
              <a:rPr sz="20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1/-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28ED2"/>
                </a:solidFill>
                <a:latin typeface="Arial MT"/>
                <a:cs typeface="Arial MT"/>
              </a:rPr>
              <a:t>to</a:t>
            </a:r>
            <a:r>
              <a:rPr sz="20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validate</a:t>
            </a:r>
            <a:r>
              <a:rPr sz="20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account</a:t>
            </a:r>
            <a:r>
              <a:rPr sz="2000" spc="-9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of</a:t>
            </a:r>
            <a:r>
              <a:rPr sz="20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20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528ED2"/>
                </a:solidFill>
                <a:latin typeface="Arial MT"/>
                <a:cs typeface="Arial MT"/>
              </a:rPr>
              <a:t>beneficiary,After</a:t>
            </a:r>
            <a:r>
              <a:rPr sz="2000" spc="-7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successful</a:t>
            </a:r>
            <a:r>
              <a:rPr sz="2000" spc="-114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28ED2"/>
                </a:solidFill>
                <a:latin typeface="Arial MT"/>
                <a:cs typeface="Arial MT"/>
              </a:rPr>
              <a:t>SKASH</a:t>
            </a:r>
            <a:endParaRPr sz="2000">
              <a:latin typeface="Arial MT"/>
              <a:cs typeface="Arial MT"/>
            </a:endParaRPr>
          </a:p>
          <a:p>
            <a:pPr marL="638810">
              <a:lnSpc>
                <a:spcPct val="100000"/>
              </a:lnSpc>
              <a:spcBef>
                <a:spcPts val="5"/>
              </a:spcBef>
              <a:tabLst>
                <a:tab pos="3319779" algn="l"/>
              </a:tabLst>
            </a:pP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deduction,</a:t>
            </a:r>
            <a:r>
              <a:rPr sz="20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beneficiary	will</a:t>
            </a:r>
            <a:r>
              <a:rPr sz="20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be</a:t>
            </a:r>
            <a:r>
              <a:rPr sz="2000" spc="-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28ED2"/>
                </a:solidFill>
                <a:latin typeface="Arial MT"/>
                <a:cs typeface="Arial MT"/>
              </a:rPr>
              <a:t>validated</a:t>
            </a:r>
            <a:r>
              <a:rPr sz="20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528ED2"/>
                </a:solidFill>
                <a:latin typeface="Arial MT"/>
                <a:cs typeface="Arial MT"/>
              </a:rPr>
              <a:t>successfully.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sz="2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Q’S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4970" y="641187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176" y="1048892"/>
            <a:ext cx="10943590" cy="501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218440" algn="l"/>
              </a:tabLst>
            </a:pP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What</a:t>
            </a:r>
            <a:r>
              <a:rPr sz="18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is</a:t>
            </a:r>
            <a:r>
              <a:rPr sz="18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18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Minimum</a:t>
            </a:r>
            <a:r>
              <a:rPr sz="18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amount</a:t>
            </a:r>
            <a:r>
              <a:rPr sz="18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of</a:t>
            </a:r>
            <a:r>
              <a:rPr sz="1800" b="1" i="1" spc="-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transaction?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18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Minimum</a:t>
            </a:r>
            <a:r>
              <a:rPr sz="1800" spc="-6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amount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starts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from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Rs.10.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 MT"/>
              <a:cs typeface="Arial MT"/>
            </a:endParaRPr>
          </a:p>
          <a:p>
            <a:pPr marL="154305" indent="-14224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154940" algn="l"/>
              </a:tabLst>
            </a:pP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Does</a:t>
            </a:r>
            <a:r>
              <a:rPr sz="18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1800" b="1" i="1" spc="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Sender</a:t>
            </a:r>
            <a:r>
              <a:rPr sz="1800" b="1" i="1" spc="-6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require</a:t>
            </a:r>
            <a:r>
              <a:rPr sz="1800" b="1" i="1" spc="-7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Bank</a:t>
            </a:r>
            <a:r>
              <a:rPr sz="1800" b="1" i="1" spc="-2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Account?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No,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sender Bank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account</a:t>
            </a:r>
            <a:r>
              <a:rPr sz="18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details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not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captured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anywhere</a:t>
            </a:r>
            <a:r>
              <a:rPr sz="1800" spc="1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&amp;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 not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mandatory</a:t>
            </a:r>
            <a:r>
              <a:rPr sz="1800" spc="-6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have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an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account.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 MT"/>
              <a:cs typeface="Arial MT"/>
            </a:endParaRPr>
          </a:p>
          <a:p>
            <a:pPr marL="154305" indent="-14224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154940" algn="l"/>
              </a:tabLst>
            </a:pP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What</a:t>
            </a:r>
            <a:r>
              <a:rPr sz="1800" b="1" i="1" spc="-3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will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happen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if</a:t>
            </a:r>
            <a:r>
              <a:rPr sz="1800" b="1" i="1" spc="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balance</a:t>
            </a:r>
            <a:r>
              <a:rPr sz="1800" b="1" i="1" spc="-6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is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deducted</a:t>
            </a:r>
            <a:r>
              <a:rPr sz="1800" b="1" i="1" spc="-5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from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</a:t>
            </a:r>
            <a:r>
              <a:rPr sz="1800" b="1" i="1" spc="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wallet</a:t>
            </a:r>
            <a:r>
              <a:rPr sz="18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but</a:t>
            </a:r>
            <a:r>
              <a:rPr sz="1800" b="1" i="1" spc="-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not</a:t>
            </a:r>
            <a:r>
              <a:rPr sz="1800" b="1" i="1" spc="-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transferred</a:t>
            </a:r>
            <a:r>
              <a:rPr sz="1800" b="1" i="1" spc="-3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to</a:t>
            </a:r>
            <a:r>
              <a:rPr sz="1800" b="1" i="1" spc="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receiver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account?</a:t>
            </a:r>
            <a:endParaRPr sz="18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following</a:t>
            </a:r>
            <a:r>
              <a:rPr sz="1800" spc="8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scenarios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may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happen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:-</a:t>
            </a:r>
            <a:endParaRPr sz="1800">
              <a:latin typeface="Arial MT"/>
              <a:cs typeface="Arial MT"/>
            </a:endParaRPr>
          </a:p>
          <a:p>
            <a:pPr marL="355600" marR="454659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Amount</a:t>
            </a:r>
            <a:r>
              <a:rPr sz="18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debited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from</a:t>
            </a:r>
            <a:r>
              <a:rPr sz="1800" spc="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Skash,</a:t>
            </a:r>
            <a:r>
              <a:rPr sz="18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but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txn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failed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–</a:t>
            </a:r>
            <a:r>
              <a:rPr sz="1800" spc="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Skash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auto-reconciles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after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every 15-20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mins.</a:t>
            </a:r>
            <a:r>
              <a:rPr sz="1800" spc="-3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Any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failed </a:t>
            </a:r>
            <a:r>
              <a:rPr sz="1800" spc="-484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transaction</a:t>
            </a:r>
            <a:r>
              <a:rPr sz="1800" spc="-1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data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 will</a:t>
            </a:r>
            <a:r>
              <a:rPr sz="1800" spc="8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be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credited</a:t>
            </a:r>
            <a:r>
              <a:rPr sz="1800" spc="-7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automatically.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Amount</a:t>
            </a:r>
            <a:r>
              <a:rPr sz="1800" spc="-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debited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from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skash,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txn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under</a:t>
            </a:r>
            <a:r>
              <a:rPr sz="1800" spc="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process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stage.</a:t>
            </a:r>
            <a:endParaRPr sz="180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Awaiting</a:t>
            </a:r>
            <a:r>
              <a:rPr sz="1800" spc="8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txn.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gets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successful</a:t>
            </a:r>
            <a:r>
              <a:rPr sz="1800" spc="-8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within</a:t>
            </a:r>
            <a:r>
              <a:rPr sz="1800" spc="1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next</a:t>
            </a:r>
            <a:r>
              <a:rPr sz="1800" spc="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30mins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-48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hours,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per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Bank’s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response.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No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issues.</a:t>
            </a:r>
            <a:endParaRPr sz="180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Awaiting</a:t>
            </a:r>
            <a:r>
              <a:rPr sz="1800" spc="8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txn.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gets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failed</a:t>
            </a:r>
            <a:r>
              <a:rPr sz="18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within</a:t>
            </a:r>
            <a:r>
              <a:rPr sz="1800" spc="1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next</a:t>
            </a:r>
            <a:r>
              <a:rPr sz="1800" spc="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30mins</a:t>
            </a:r>
            <a:r>
              <a:rPr sz="1800" spc="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-48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hours,</a:t>
            </a:r>
            <a:r>
              <a:rPr sz="1800" spc="-5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as 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per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Bank’s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response.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 MT"/>
              <a:cs typeface="Arial MT"/>
            </a:endParaRPr>
          </a:p>
          <a:p>
            <a:pPr marL="469900" marR="5080">
              <a:lnSpc>
                <a:spcPct val="100000"/>
              </a:lnSpc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Admin team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from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HO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will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raise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failed txn data as received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from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partner bank in portal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raise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refund request.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sender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will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receive an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SMS in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his registered mobile 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no.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containing an 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OTP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when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refund request is initiated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&amp; 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sender needs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visit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SM &amp;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share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OTP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for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refund.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SM’s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Skash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will 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be </a:t>
            </a:r>
            <a:r>
              <a:rPr sz="1800" spc="-49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credited</a:t>
            </a:r>
            <a:r>
              <a:rPr sz="1800" spc="-8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with</a:t>
            </a:r>
            <a:r>
              <a:rPr sz="1800" spc="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refund</a:t>
            </a:r>
            <a:r>
              <a:rPr sz="1800" spc="-5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amount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&amp;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former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can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hand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over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 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physical</a:t>
            </a:r>
            <a:r>
              <a:rPr sz="1800" spc="1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cash</a:t>
            </a:r>
            <a:r>
              <a:rPr sz="18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Sender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again.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sz="2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Q’S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4970" y="641187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678" y="1137920"/>
            <a:ext cx="11236325" cy="473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83333"/>
              <a:buFont typeface="Arial MT"/>
              <a:buChar char="•"/>
              <a:tabLst>
                <a:tab pos="93980" algn="l"/>
              </a:tabLst>
            </a:pP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Wh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t</a:t>
            </a:r>
            <a:r>
              <a:rPr sz="1800" b="1" i="1" spc="-3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is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 </a:t>
            </a:r>
            <a:r>
              <a:rPr sz="1800" b="1" i="1" spc="-360" dirty="0">
                <a:solidFill>
                  <a:srgbClr val="F79346"/>
                </a:solidFill>
                <a:latin typeface="Arial"/>
                <a:cs typeface="Arial"/>
              </a:rPr>
              <a:t>T</a:t>
            </a:r>
            <a:r>
              <a:rPr sz="1800" b="1" i="1" spc="-385" dirty="0">
                <a:solidFill>
                  <a:srgbClr val="F79346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</a:t>
            </a:r>
            <a:r>
              <a:rPr sz="1800" b="1" i="1" spc="-8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for</a:t>
            </a:r>
            <a:r>
              <a:rPr sz="1800" b="1" i="1" spc="-2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r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fund</a:t>
            </a:r>
            <a:r>
              <a:rPr sz="1800" b="1" i="1" spc="-3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pro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c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e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s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s</a:t>
            </a:r>
            <a:r>
              <a:rPr sz="18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for</a:t>
            </a:r>
            <a:r>
              <a:rPr sz="1800" b="1" i="1" spc="1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failed</a:t>
            </a:r>
            <a:r>
              <a:rPr sz="18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t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r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n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s</a:t>
            </a:r>
            <a:r>
              <a:rPr sz="1800" b="1" i="1" spc="-25" dirty="0">
                <a:solidFill>
                  <a:srgbClr val="F79346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ct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i</a:t>
            </a:r>
            <a:r>
              <a:rPr sz="1800" b="1" i="1" spc="-10" dirty="0">
                <a:solidFill>
                  <a:srgbClr val="F79346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n?</a:t>
            </a:r>
            <a:endParaRPr sz="1800">
              <a:latin typeface="Arial"/>
              <a:cs typeface="Arial"/>
            </a:endParaRPr>
          </a:p>
          <a:p>
            <a:pPr marL="12700" marR="5080" indent="114300">
              <a:lnSpc>
                <a:spcPct val="100000"/>
              </a:lnSpc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1800" spc="-2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After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48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hours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maximum</a:t>
            </a:r>
            <a:r>
              <a:rPr sz="1800" spc="4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Bank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sends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us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 response</a:t>
            </a:r>
            <a:r>
              <a:rPr sz="1800" spc="-6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for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“Txn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in Process”</a:t>
            </a:r>
            <a:r>
              <a:rPr sz="1800" spc="-6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final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status.</a:t>
            </a:r>
            <a:r>
              <a:rPr sz="1800" spc="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If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success</a:t>
            </a:r>
            <a:r>
              <a:rPr sz="1800" spc="-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there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is 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no </a:t>
            </a:r>
            <a:r>
              <a:rPr sz="1800" spc="-484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issue, if failed, then </a:t>
            </a:r>
            <a:r>
              <a:rPr sz="1800" spc="-70" dirty="0">
                <a:solidFill>
                  <a:srgbClr val="528ED2"/>
                </a:solidFill>
                <a:latin typeface="Arial MT"/>
                <a:cs typeface="Arial MT"/>
              </a:rPr>
              <a:t>TATfor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refund is another 24 hours, post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which</a:t>
            </a:r>
            <a:r>
              <a:rPr sz="1800" spc="4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sender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will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receive an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SMS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containing 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an </a:t>
            </a:r>
            <a:r>
              <a:rPr sz="1800" spc="-2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28ED2"/>
                </a:solidFill>
                <a:latin typeface="Arial MT"/>
                <a:cs typeface="Arial MT"/>
              </a:rPr>
              <a:t>OTP</a:t>
            </a:r>
            <a:r>
              <a:rPr sz="1800" spc="-1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collect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money</a:t>
            </a:r>
            <a:r>
              <a:rPr sz="1800" spc="-4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from the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SM</a:t>
            </a:r>
            <a:r>
              <a:rPr sz="1800" spc="-1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28ED2"/>
                </a:solidFill>
                <a:latin typeface="Arial MT"/>
                <a:cs typeface="Arial MT"/>
              </a:rPr>
              <a:t>point</a:t>
            </a:r>
            <a:r>
              <a:rPr sz="1800" spc="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528ED2"/>
                </a:solidFill>
                <a:latin typeface="Arial MT"/>
                <a:cs typeface="Arial MT"/>
              </a:rPr>
              <a:t>where</a:t>
            </a:r>
            <a:r>
              <a:rPr sz="1800" spc="8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transaction</a:t>
            </a:r>
            <a:r>
              <a:rPr sz="1800" spc="-9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45" dirty="0">
                <a:solidFill>
                  <a:srgbClr val="528ED2"/>
                </a:solidFill>
                <a:latin typeface="Arial MT"/>
                <a:cs typeface="Arial MT"/>
              </a:rPr>
              <a:t>was</a:t>
            </a:r>
            <a:r>
              <a:rPr sz="1800" spc="9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initiated.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 MT"/>
              <a:cs typeface="Arial MT"/>
            </a:endParaRPr>
          </a:p>
          <a:p>
            <a:pPr marL="154305" indent="-14224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154940" algn="l"/>
              </a:tabLst>
            </a:pP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What</a:t>
            </a:r>
            <a:r>
              <a:rPr sz="1800" b="1" i="1" spc="-40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will</a:t>
            </a:r>
            <a:r>
              <a:rPr sz="1800" b="1" i="1" spc="-5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be</a:t>
            </a:r>
            <a:r>
              <a:rPr sz="1800" b="1" i="1" spc="-4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79346"/>
                </a:solidFill>
                <a:latin typeface="Arial"/>
                <a:cs typeface="Arial"/>
              </a:rPr>
              <a:t>the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commission</a:t>
            </a:r>
            <a:r>
              <a:rPr sz="1800" b="1" i="1" spc="-105" dirty="0">
                <a:solidFill>
                  <a:srgbClr val="F79346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79346"/>
                </a:solidFill>
                <a:latin typeface="Arial"/>
                <a:cs typeface="Arial"/>
              </a:rPr>
              <a:t>Frequency?</a:t>
            </a:r>
            <a:endParaRPr sz="18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A: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Instant</a:t>
            </a:r>
            <a:r>
              <a:rPr sz="1800" spc="-6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his skash,</a:t>
            </a:r>
            <a:r>
              <a:rPr sz="1800" spc="-3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if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28ED2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transaction</a:t>
            </a:r>
            <a:r>
              <a:rPr sz="1800" spc="-70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28ED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28ED2"/>
                </a:solidFill>
                <a:latin typeface="Arial MT"/>
                <a:cs typeface="Arial MT"/>
              </a:rPr>
              <a:t>success.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 MT"/>
              <a:cs typeface="Arial MT"/>
            </a:endParaRPr>
          </a:p>
          <a:p>
            <a:pPr marL="12700" marR="372110" indent="126364">
              <a:lnSpc>
                <a:spcPct val="100000"/>
              </a:lnSpc>
            </a:pPr>
            <a:r>
              <a:rPr sz="1600" b="1" u="heavy" spc="-25" dirty="0">
                <a:solidFill>
                  <a:srgbClr val="528ED2"/>
                </a:solidFill>
                <a:uFill>
                  <a:solidFill>
                    <a:srgbClr val="528ED2"/>
                  </a:solidFill>
                </a:uFill>
                <a:latin typeface="Arial"/>
                <a:cs typeface="Arial"/>
              </a:rPr>
              <a:t>Additional</a:t>
            </a:r>
            <a:r>
              <a:rPr sz="1600" b="1" u="heavy" spc="-20" dirty="0">
                <a:solidFill>
                  <a:srgbClr val="528ED2"/>
                </a:solidFill>
                <a:uFill>
                  <a:solidFill>
                    <a:srgbClr val="528ED2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528ED2"/>
                </a:solidFill>
                <a:uFill>
                  <a:solidFill>
                    <a:srgbClr val="528ED2"/>
                  </a:solidFill>
                </a:uFill>
                <a:latin typeface="Arial"/>
                <a:cs typeface="Arial"/>
              </a:rPr>
              <a:t>questions</a:t>
            </a:r>
            <a:r>
              <a:rPr sz="1600" spc="-5" dirty="0">
                <a:solidFill>
                  <a:srgbClr val="528ED2"/>
                </a:solidFill>
                <a:latin typeface="Arial MT"/>
                <a:cs typeface="Arial MT"/>
              </a:rPr>
              <a:t>…For </a:t>
            </a:r>
            <a:r>
              <a:rPr sz="1800" spc="-30" dirty="0">
                <a:latin typeface="Arial MT"/>
                <a:cs typeface="Arial MT"/>
              </a:rPr>
              <a:t>Chargeback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cases </a:t>
            </a:r>
            <a:r>
              <a:rPr sz="1800" spc="-30" dirty="0">
                <a:latin typeface="Arial MT"/>
                <a:cs typeface="Arial MT"/>
              </a:rPr>
              <a:t>(where</a:t>
            </a:r>
            <a:r>
              <a:rPr sz="1800" spc="-25" dirty="0">
                <a:latin typeface="Arial MT"/>
                <a:cs typeface="Arial MT"/>
              </a:rPr>
              <a:t> amount </a:t>
            </a:r>
            <a:r>
              <a:rPr sz="1800" spc="-5" dirty="0">
                <a:latin typeface="Arial MT"/>
                <a:cs typeface="Arial MT"/>
              </a:rPr>
              <a:t>transferred into </a:t>
            </a:r>
            <a:r>
              <a:rPr sz="1800" spc="-35" dirty="0">
                <a:latin typeface="Arial MT"/>
                <a:cs typeface="Arial MT"/>
              </a:rPr>
              <a:t>wrong </a:t>
            </a:r>
            <a:r>
              <a:rPr sz="1800" spc="-5" dirty="0">
                <a:latin typeface="Arial MT"/>
                <a:cs typeface="Arial MT"/>
              </a:rPr>
              <a:t>account), </a:t>
            </a:r>
            <a:r>
              <a:rPr sz="1800" dirty="0">
                <a:latin typeface="Arial MT"/>
                <a:cs typeface="Arial MT"/>
              </a:rPr>
              <a:t>SMs </a:t>
            </a:r>
            <a:r>
              <a:rPr sz="1800" spc="-5" dirty="0">
                <a:latin typeface="Arial MT"/>
                <a:cs typeface="Arial MT"/>
              </a:rPr>
              <a:t>should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connect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with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respective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Sahaj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representative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with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details.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will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chargeback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Partner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Bank,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where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35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days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normal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TATas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-5" dirty="0">
                <a:latin typeface="Arial MT"/>
                <a:cs typeface="Arial MT"/>
              </a:rPr>
              <a:t> NPCI.</a:t>
            </a:r>
            <a:r>
              <a:rPr sz="1800" spc="-30" dirty="0">
                <a:latin typeface="Arial MT"/>
                <a:cs typeface="Arial MT"/>
              </a:rPr>
              <a:t> however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99%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response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customer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reachable.</a:t>
            </a:r>
            <a:endParaRPr sz="1800">
              <a:latin typeface="Arial MT"/>
              <a:cs typeface="Arial MT"/>
            </a:endParaRPr>
          </a:p>
          <a:p>
            <a:pPr marL="12700" marR="24511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Txn </a:t>
            </a:r>
            <a:r>
              <a:rPr sz="1800" spc="-5" dirty="0">
                <a:latin typeface="Arial MT"/>
                <a:cs typeface="Arial MT"/>
              </a:rPr>
              <a:t>successful, </a:t>
            </a:r>
            <a:r>
              <a:rPr sz="1800" spc="-15" dirty="0">
                <a:latin typeface="Arial MT"/>
                <a:cs typeface="Arial MT"/>
              </a:rPr>
              <a:t>but </a:t>
            </a:r>
            <a:r>
              <a:rPr sz="1800" spc="-5" dirty="0">
                <a:latin typeface="Arial MT"/>
                <a:cs typeface="Arial MT"/>
              </a:rPr>
              <a:t>customer account </a:t>
            </a:r>
            <a:r>
              <a:rPr sz="1800" spc="-15" dirty="0">
                <a:latin typeface="Arial MT"/>
                <a:cs typeface="Arial MT"/>
              </a:rPr>
              <a:t>not </a:t>
            </a:r>
            <a:r>
              <a:rPr sz="1800" spc="-5" dirty="0">
                <a:latin typeface="Arial MT"/>
                <a:cs typeface="Arial MT"/>
              </a:rPr>
              <a:t>credited. Beneficiary Passbook </a:t>
            </a:r>
            <a:r>
              <a:rPr sz="1800" spc="-30" dirty="0">
                <a:latin typeface="Arial MT"/>
                <a:cs typeface="Arial MT"/>
              </a:rPr>
              <a:t>with </a:t>
            </a:r>
            <a:r>
              <a:rPr sz="1800" dirty="0">
                <a:latin typeface="Arial MT"/>
                <a:cs typeface="Arial MT"/>
              </a:rPr>
              <a:t>IFSC </a:t>
            </a:r>
            <a:r>
              <a:rPr sz="1800" spc="-5" dirty="0">
                <a:latin typeface="Arial MT"/>
                <a:cs typeface="Arial MT"/>
              </a:rPr>
              <a:t>code visible, updated txn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history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passbook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(up-to-date)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should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shared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with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Sahaj,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who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will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contact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Partner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Bank..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TAT5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days.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 MT"/>
              <a:cs typeface="Arial MT"/>
            </a:endParaRPr>
          </a:p>
          <a:p>
            <a:pPr marL="12700" marR="36068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Fraudulent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SM’s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DMT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txn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Password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/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shared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un-authorized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txn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took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(fraudster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transferring amount in his </a:t>
            </a:r>
            <a:r>
              <a:rPr sz="1800" spc="-45" dirty="0">
                <a:latin typeface="Arial MT"/>
                <a:cs typeface="Arial MT"/>
              </a:rPr>
              <a:t>own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 instead of beneficiary), then complaint </a:t>
            </a:r>
            <a:r>
              <a:rPr sz="1800" spc="-30" dirty="0">
                <a:latin typeface="Arial MT"/>
                <a:cs typeface="Arial MT"/>
              </a:rPr>
              <a:t>with </a:t>
            </a:r>
            <a:r>
              <a:rPr sz="1800" dirty="0">
                <a:latin typeface="Arial MT"/>
                <a:cs typeface="Arial MT"/>
              </a:rPr>
              <a:t>FIR </a:t>
            </a:r>
            <a:r>
              <a:rPr sz="1800" spc="-5" dirty="0">
                <a:latin typeface="Arial MT"/>
                <a:cs typeface="Arial MT"/>
              </a:rPr>
              <a:t>report should </a:t>
            </a:r>
            <a:r>
              <a:rPr sz="1800" spc="-25" dirty="0">
                <a:latin typeface="Arial MT"/>
                <a:cs typeface="Arial MT"/>
              </a:rPr>
              <a:t>be 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submitted.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No </a:t>
            </a:r>
            <a:r>
              <a:rPr sz="1800" spc="-5" dirty="0">
                <a:latin typeface="Arial MT"/>
                <a:cs typeface="Arial MT"/>
              </a:rPr>
              <a:t>specific</a:t>
            </a:r>
            <a:r>
              <a:rPr sz="1800" spc="-16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TATfor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resolution.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sz="2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Q’S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831850"/>
          <a:ext cx="11976100" cy="602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8721"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800" b="1" spc="-10" dirty="0">
                          <a:latin typeface="Verdana"/>
                          <a:cs typeface="Verdana"/>
                        </a:rPr>
                        <a:t>DMT</a:t>
                      </a:r>
                      <a:r>
                        <a:rPr sz="28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b="1" spc="-5" dirty="0">
                          <a:latin typeface="Verdana"/>
                          <a:cs typeface="Verdana"/>
                        </a:rPr>
                        <a:t>Commission</a:t>
                      </a:r>
                      <a:r>
                        <a:rPr sz="2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b="1" spc="-5" dirty="0">
                          <a:latin typeface="Verdana"/>
                          <a:cs typeface="Verdana"/>
                        </a:rPr>
                        <a:t>Slab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28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REMIT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217170" indent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CUST </a:t>
                      </a:r>
                      <a:r>
                        <a:rPr sz="1400" spc="-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SM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PAY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(in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Rs.)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REMIT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223520" indent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CUST </a:t>
                      </a:r>
                      <a:r>
                        <a:rPr sz="1400" spc="-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1645" marR="144780" indent="-3079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SM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PAY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(in </a:t>
                      </a:r>
                      <a:r>
                        <a:rPr sz="1400" spc="-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Rs.)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REMIT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222885" indent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CUST </a:t>
                      </a:r>
                      <a:r>
                        <a:rPr sz="1400" spc="-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RG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SM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PAY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(in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Rs.)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10-1000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3.42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10010-10500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45.22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19510-20000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88.26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1010-1500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5.75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10510-11000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110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47.55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20010-20500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205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89.35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1510-2000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8.08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11010-11500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115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49.88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20510-21000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210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91.68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2010-2500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10.41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11510-12000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120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52.21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21010-21500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215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94.01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2510-3000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30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12.74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12010-12500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125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54.54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21510-22000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220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96.34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3010-3500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35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15.07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12510-13000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130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56.87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22010-22500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225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98.67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3510-4000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17.4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13010-13500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135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59.2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22510-23000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230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4010-4500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19.73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13510-14000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140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61.53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23010-23500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235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103.33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4510-5000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22.07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14010-14500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145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63.87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23510-24000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240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105.67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5010-5500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55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23.16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14510-15000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66.2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24010-24500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245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5510-6000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60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25.49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15010-15500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155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67.29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24510-25000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110.33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6010-6500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65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27.82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15510-16000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160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69.62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6510-7000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70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30.15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16010-16500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165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71.95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883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7010-7500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75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32.48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16510-17000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170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74.28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896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7510-8000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80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34.81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17010-17500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175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76.61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896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8010-8500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85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37.14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17510-18000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180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78.94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909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8510-9000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90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39.47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18010-18500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185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81.27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9010-9500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95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41.8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18510-19000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190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66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83.6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6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54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400" b="0" spc="-330" dirty="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sz="2400" b="0" spc="-13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0" spc="-120" dirty="0">
                <a:solidFill>
                  <a:srgbClr val="FFFFFF"/>
                </a:solidFill>
                <a:latin typeface="Times New Roman"/>
                <a:cs typeface="Times New Roman"/>
              </a:rPr>
              <a:t>SSION</a:t>
            </a:r>
            <a:r>
              <a:rPr sz="24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STR</a:t>
            </a:r>
            <a:r>
              <a:rPr sz="2400" b="0" spc="-13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b="0" spc="-185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400" b="0" spc="-2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2473" y="6411874"/>
            <a:ext cx="200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24970" y="641187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9346"/>
            <a:ext cx="11981687" cy="59786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78" y="950721"/>
            <a:ext cx="1089152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  <a:tab pos="470534" algn="l"/>
              </a:tabLst>
            </a:pP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sy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800" spc="-5" dirty="0">
                <a:latin typeface="Arial MT"/>
                <a:cs typeface="Arial MT"/>
              </a:rPr>
              <a:t>Safe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and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secure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payment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method.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800" spc="-5" dirty="0">
                <a:latin typeface="Arial MT"/>
                <a:cs typeface="Arial MT"/>
              </a:rPr>
              <a:t>Interoperable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across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various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banks.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800" spc="-5" dirty="0">
                <a:latin typeface="Arial MT"/>
                <a:cs typeface="Arial MT"/>
              </a:rPr>
              <a:t>Encourages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financial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inclusion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serves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under </a:t>
            </a:r>
            <a:r>
              <a:rPr sz="1800" spc="-25" dirty="0">
                <a:latin typeface="Arial MT"/>
                <a:cs typeface="Arial MT"/>
              </a:rPr>
              <a:t>banked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sections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65" dirty="0">
                <a:latin typeface="Arial MT"/>
                <a:cs typeface="Arial MT"/>
              </a:rPr>
              <a:t>society.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completely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safe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process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DMT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transactions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</a:t>
            </a:r>
            <a:r>
              <a:rPr sz="1800" dirty="0">
                <a:latin typeface="Arial MT"/>
                <a:cs typeface="Arial MT"/>
              </a:rPr>
              <a:t> the </a:t>
            </a:r>
            <a:r>
              <a:rPr sz="1800" spc="-25" dirty="0">
                <a:latin typeface="Arial MT"/>
                <a:cs typeface="Arial MT"/>
              </a:rPr>
              <a:t>account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holder’s</a:t>
            </a:r>
            <a:r>
              <a:rPr sz="1800" spc="-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1800" spc="-15" dirty="0">
                <a:latin typeface="Arial MT"/>
                <a:cs typeface="Arial MT"/>
              </a:rPr>
              <a:t>number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registered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mobile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60" dirty="0">
                <a:latin typeface="Arial MT"/>
                <a:cs typeface="Arial MT"/>
              </a:rPr>
              <a:t>number.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 MT"/>
              <a:cs typeface="Arial MT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increases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reach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rural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 banking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executives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now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reach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distant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rural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with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DMT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service.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limitations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adding Beneficiary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single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mobile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no.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sender.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678" y="6052231"/>
            <a:ext cx="7000240" cy="5715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20"/>
              </a:spcBef>
              <a:buChar char="•"/>
              <a:tabLst>
                <a:tab pos="469900" algn="l"/>
                <a:tab pos="470534" algn="l"/>
              </a:tabLst>
            </a:pPr>
            <a:r>
              <a:rPr sz="1800" spc="-10" dirty="0">
                <a:latin typeface="Arial MT"/>
                <a:cs typeface="Arial MT"/>
              </a:rPr>
              <a:t>Maximum </a:t>
            </a:r>
            <a:r>
              <a:rPr sz="1800" spc="-5" dirty="0">
                <a:latin typeface="Arial MT"/>
                <a:cs typeface="Arial MT"/>
              </a:rPr>
              <a:t>money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transfer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limit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-5" dirty="0">
                <a:latin typeface="Arial MT"/>
                <a:cs typeface="Arial MT"/>
              </a:rPr>
              <a:t> month,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 mobile</a:t>
            </a:r>
            <a:r>
              <a:rPr sz="1800" spc="-10" dirty="0">
                <a:latin typeface="Arial MT"/>
                <a:cs typeface="Arial MT"/>
              </a:rPr>
              <a:t> no.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Rs.25k.</a:t>
            </a:r>
            <a:endParaRPr sz="1800">
              <a:latin typeface="Arial MT"/>
              <a:cs typeface="Arial MT"/>
            </a:endParaRPr>
          </a:p>
          <a:p>
            <a:pPr marR="128905" algn="r">
              <a:lnSpc>
                <a:spcPct val="100000"/>
              </a:lnSpc>
              <a:spcBef>
                <a:spcPts val="275"/>
              </a:spcBef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3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5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2694" y="641187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16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b="0" spc="-1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P’</a:t>
            </a:r>
            <a:r>
              <a:rPr sz="2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14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b="0" spc="-1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150" dirty="0">
                <a:solidFill>
                  <a:srgbClr val="FFFFFF"/>
                </a:solidFill>
                <a:latin typeface="Times New Roman"/>
                <a:cs typeface="Times New Roman"/>
              </a:rPr>
              <a:t>RVI</a:t>
            </a:r>
            <a:r>
              <a:rPr sz="2400" b="0" spc="-18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62674"/>
            <a:ext cx="20034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3136" y="943483"/>
            <a:ext cx="4657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login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password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65147"/>
            <a:ext cx="11963400" cy="5293360"/>
            <a:chOff x="0" y="1565147"/>
            <a:chExt cx="11963400" cy="5293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65147"/>
              <a:ext cx="11963399" cy="52928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78162" y="3949446"/>
              <a:ext cx="1447800" cy="228600"/>
            </a:xfrm>
            <a:custGeom>
              <a:avLst/>
              <a:gdLst/>
              <a:ahLst/>
              <a:cxnLst/>
              <a:rect l="l" t="t" r="r" b="b"/>
              <a:pathLst>
                <a:path w="1447800" h="228600">
                  <a:moveTo>
                    <a:pt x="1447800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1447800" y="228599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78162" y="3949446"/>
              <a:ext cx="1447800" cy="228600"/>
            </a:xfrm>
            <a:custGeom>
              <a:avLst/>
              <a:gdLst/>
              <a:ahLst/>
              <a:cxnLst/>
              <a:rect l="l" t="t" r="r" b="b"/>
              <a:pathLst>
                <a:path w="1447800" h="228600">
                  <a:moveTo>
                    <a:pt x="0" y="228599"/>
                  </a:moveTo>
                  <a:lnTo>
                    <a:pt x="1447800" y="228599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78162" y="4389881"/>
              <a:ext cx="1447800" cy="228600"/>
            </a:xfrm>
            <a:custGeom>
              <a:avLst/>
              <a:gdLst/>
              <a:ahLst/>
              <a:cxnLst/>
              <a:rect l="l" t="t" r="r" b="b"/>
              <a:pathLst>
                <a:path w="1447800" h="228600">
                  <a:moveTo>
                    <a:pt x="14478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447800" y="2286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8162" y="4389881"/>
              <a:ext cx="1447800" cy="228600"/>
            </a:xfrm>
            <a:custGeom>
              <a:avLst/>
              <a:gdLst/>
              <a:ahLst/>
              <a:cxnLst/>
              <a:rect l="l" t="t" r="r" b="b"/>
              <a:pathLst>
                <a:path w="1447800" h="228600">
                  <a:moveTo>
                    <a:pt x="0" y="228600"/>
                  </a:moveTo>
                  <a:lnTo>
                    <a:pt x="1447800" y="22860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173" y="6462674"/>
            <a:ext cx="64179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6339840" algn="l"/>
              </a:tabLst>
            </a:pP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nt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114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13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68686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n	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5115" y="918718"/>
            <a:ext cx="3308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 click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“All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Services”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1473706"/>
            <a:ext cx="11976100" cy="5381625"/>
            <a:chOff x="-12191" y="1473706"/>
            <a:chExt cx="11976100" cy="5381625"/>
          </a:xfrm>
        </p:grpSpPr>
        <p:sp>
          <p:nvSpPr>
            <p:cNvPr id="5" name="object 5"/>
            <p:cNvSpPr/>
            <p:nvPr/>
          </p:nvSpPr>
          <p:spPr>
            <a:xfrm>
              <a:off x="2292858" y="2920745"/>
              <a:ext cx="9486900" cy="1924685"/>
            </a:xfrm>
            <a:custGeom>
              <a:avLst/>
              <a:gdLst/>
              <a:ahLst/>
              <a:cxnLst/>
              <a:rect l="l" t="t" r="r" b="b"/>
              <a:pathLst>
                <a:path w="9486900" h="1924685">
                  <a:moveTo>
                    <a:pt x="0" y="1924558"/>
                  </a:moveTo>
                  <a:lnTo>
                    <a:pt x="9486519" y="1924558"/>
                  </a:lnTo>
                  <a:lnTo>
                    <a:pt x="9486519" y="0"/>
                  </a:lnTo>
                  <a:lnTo>
                    <a:pt x="0" y="0"/>
                  </a:lnTo>
                  <a:lnTo>
                    <a:pt x="0" y="192455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3706"/>
              <a:ext cx="11963399" cy="53812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" y="2920745"/>
              <a:ext cx="2292350" cy="433070"/>
            </a:xfrm>
            <a:custGeom>
              <a:avLst/>
              <a:gdLst/>
              <a:ahLst/>
              <a:cxnLst/>
              <a:rect l="l" t="t" r="r" b="b"/>
              <a:pathLst>
                <a:path w="2292350" h="433070">
                  <a:moveTo>
                    <a:pt x="0" y="432815"/>
                  </a:moveTo>
                  <a:lnTo>
                    <a:pt x="2292096" y="432815"/>
                  </a:lnTo>
                  <a:lnTo>
                    <a:pt x="229209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799"/>
            <a:ext cx="11953240" cy="5410200"/>
            <a:chOff x="0" y="1447799"/>
            <a:chExt cx="11953240" cy="541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7799"/>
              <a:ext cx="11952731" cy="54101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0762" y="434416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1371600"/>
                  </a:moveTo>
                  <a:lnTo>
                    <a:pt x="1371600" y="1371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115" y="918718"/>
            <a:ext cx="2531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“DMT”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198"/>
            <a:ext cx="11932920" cy="5244465"/>
            <a:chOff x="0" y="1600198"/>
            <a:chExt cx="11932920" cy="5244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8"/>
              <a:ext cx="11932919" cy="52440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86761" y="3277362"/>
              <a:ext cx="2514600" cy="914400"/>
            </a:xfrm>
            <a:custGeom>
              <a:avLst/>
              <a:gdLst/>
              <a:ahLst/>
              <a:cxnLst/>
              <a:rect l="l" t="t" r="r" b="b"/>
              <a:pathLst>
                <a:path w="2514600" h="914400">
                  <a:moveTo>
                    <a:pt x="0" y="914400"/>
                  </a:moveTo>
                  <a:lnTo>
                    <a:pt x="2514600" y="9144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2345" y="1009852"/>
            <a:ext cx="4874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SM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“Domestic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Money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Transfer”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9114"/>
            <a:ext cx="11963400" cy="5514340"/>
            <a:chOff x="0" y="1309114"/>
            <a:chExt cx="11963400" cy="551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09114"/>
              <a:ext cx="11963399" cy="55138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96361" y="3429762"/>
              <a:ext cx="1371600" cy="1219200"/>
            </a:xfrm>
            <a:custGeom>
              <a:avLst/>
              <a:gdLst/>
              <a:ahLst/>
              <a:cxnLst/>
              <a:rect l="l" t="t" r="r" b="b"/>
              <a:pathLst>
                <a:path w="1371600" h="1219200">
                  <a:moveTo>
                    <a:pt x="0" y="1219200"/>
                  </a:moveTo>
                  <a:lnTo>
                    <a:pt x="1371600" y="12192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5673" y="864870"/>
            <a:ext cx="3406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“Send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Money”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6444" y="6462674"/>
            <a:ext cx="20034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40" dirty="0">
                <a:solidFill>
                  <a:srgbClr val="868686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or</a:t>
            </a:r>
            <a:r>
              <a:rPr sz="1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spc="-30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er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al</a:t>
            </a:r>
            <a:r>
              <a:rPr sz="1200" spc="-10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t</a:t>
            </a:r>
            <a:r>
              <a:rPr sz="1200" spc="-7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g</a:t>
            </a:r>
            <a:r>
              <a:rPr sz="1200" spc="-8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68686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868686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l</a:t>
            </a:r>
            <a:r>
              <a:rPr sz="1200" spc="-35" dirty="0">
                <a:solidFill>
                  <a:srgbClr val="868686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r>
              <a:rPr sz="1200" dirty="0">
                <a:solidFill>
                  <a:srgbClr val="868686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8070"/>
            <a:ext cx="12191999" cy="55199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6189" y="940434"/>
            <a:ext cx="5845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SM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enter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own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no.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click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submit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8201" y="3755897"/>
            <a:ext cx="1786255" cy="231775"/>
          </a:xfrm>
          <a:prstGeom prst="rect">
            <a:avLst/>
          </a:prstGeom>
          <a:ln w="25907">
            <a:solidFill>
              <a:srgbClr val="F793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9"/>
              </a:lnSpc>
            </a:pPr>
            <a:r>
              <a:rPr sz="1800" b="1" dirty="0">
                <a:latin typeface="Calibri"/>
                <a:cs typeface="Calibri"/>
              </a:rPr>
              <a:t>XXXX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4004" y="2662415"/>
            <a:ext cx="735965" cy="177800"/>
            <a:chOff x="794004" y="2662415"/>
            <a:chExt cx="735965" cy="177800"/>
          </a:xfrm>
        </p:grpSpPr>
        <p:sp>
          <p:nvSpPr>
            <p:cNvPr id="7" name="object 7"/>
            <p:cNvSpPr/>
            <p:nvPr/>
          </p:nvSpPr>
          <p:spPr>
            <a:xfrm>
              <a:off x="804672" y="2674607"/>
              <a:ext cx="709930" cy="150495"/>
            </a:xfrm>
            <a:custGeom>
              <a:avLst/>
              <a:gdLst/>
              <a:ahLst/>
              <a:cxnLst/>
              <a:rect l="l" t="t" r="r" b="b"/>
              <a:pathLst>
                <a:path w="709930" h="150494">
                  <a:moveTo>
                    <a:pt x="709561" y="0"/>
                  </a:moveTo>
                  <a:lnTo>
                    <a:pt x="0" y="0"/>
                  </a:lnTo>
                  <a:lnTo>
                    <a:pt x="0" y="150253"/>
                  </a:lnTo>
                  <a:lnTo>
                    <a:pt x="709561" y="150253"/>
                  </a:lnTo>
                  <a:lnTo>
                    <a:pt x="709561" y="0"/>
                  </a:lnTo>
                  <a:close/>
                </a:path>
              </a:pathLst>
            </a:custGeom>
            <a:solidFill>
              <a:srgbClr val="0D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6958" y="2675369"/>
              <a:ext cx="709930" cy="152400"/>
            </a:xfrm>
            <a:custGeom>
              <a:avLst/>
              <a:gdLst/>
              <a:ahLst/>
              <a:cxnLst/>
              <a:rect l="l" t="t" r="r" b="b"/>
              <a:pathLst>
                <a:path w="709930" h="152400">
                  <a:moveTo>
                    <a:pt x="0" y="151777"/>
                  </a:moveTo>
                  <a:lnTo>
                    <a:pt x="709561" y="151777"/>
                  </a:lnTo>
                  <a:lnTo>
                    <a:pt x="709561" y="0"/>
                  </a:lnTo>
                  <a:lnTo>
                    <a:pt x="0" y="0"/>
                  </a:lnTo>
                  <a:lnTo>
                    <a:pt x="0" y="151777"/>
                  </a:lnTo>
                  <a:close/>
                </a:path>
              </a:pathLst>
            </a:custGeom>
            <a:ln w="25907">
              <a:solidFill>
                <a:srgbClr val="0D2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1161" y="153162"/>
            <a:ext cx="5486400" cy="533400"/>
          </a:xfrm>
          <a:prstGeom prst="rect">
            <a:avLst/>
          </a:prstGeom>
          <a:solidFill>
            <a:srgbClr val="1E1C11"/>
          </a:solidFill>
          <a:ln w="25907">
            <a:solidFill>
              <a:srgbClr val="385D89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400" b="0" spc="-245" dirty="0">
                <a:solidFill>
                  <a:srgbClr val="FFFFFF"/>
                </a:solidFill>
                <a:latin typeface="Times New Roman"/>
                <a:cs typeface="Times New Roman"/>
              </a:rPr>
              <a:t>DMT</a:t>
            </a:r>
            <a:r>
              <a:rPr sz="2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0" spc="-1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1456</Words>
  <Application>Microsoft Office PowerPoint</Application>
  <PresentationFormat>Widescreen</PresentationFormat>
  <Paragraphs>335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MT</vt:lpstr>
      <vt:lpstr>Calibri</vt:lpstr>
      <vt:lpstr>Tahoma</vt:lpstr>
      <vt:lpstr>Times New Roman</vt:lpstr>
      <vt:lpstr>Verdana</vt:lpstr>
      <vt:lpstr>Office Theme</vt:lpstr>
      <vt:lpstr>Sahaj DMT Services</vt:lpstr>
      <vt:lpstr>The need of transferring money can arise at anytime &amp; anywhere. It often arises during non-banking hours.</vt:lpstr>
      <vt:lpstr>USP’S OF DMT SERVICE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PORTAL PROCESS</vt:lpstr>
      <vt:lpstr>DMT – MONEY TRANSFER</vt:lpstr>
      <vt:lpstr>DMT – MONEY TRANSFER</vt:lpstr>
      <vt:lpstr>DMT – MONEY TRANSFER</vt:lpstr>
      <vt:lpstr>DMT – MONEY TRANSFER</vt:lpstr>
      <vt:lpstr>DMT – MONEY TRANSFER</vt:lpstr>
      <vt:lpstr>DMT – MONEY TRANSFER</vt:lpstr>
      <vt:lpstr>DMT – MONEY TRANSFER</vt:lpstr>
      <vt:lpstr>DMT – FAQ’S</vt:lpstr>
      <vt:lpstr>DMT – FAQ’S</vt:lpstr>
      <vt:lpstr>DMT – FAQ’S</vt:lpstr>
      <vt:lpstr>DMT – COMMISSION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Debopriyo Bose</dc:creator>
  <cp:lastModifiedBy>Moumita Das</cp:lastModifiedBy>
  <cp:revision>1</cp:revision>
  <dcterms:created xsi:type="dcterms:W3CDTF">2023-11-02T09:59:31Z</dcterms:created>
  <dcterms:modified xsi:type="dcterms:W3CDTF">2023-11-02T10:01:48Z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2023-11-02T00:00:00Z</vt:filetime>
  </property>
</Properties>
</file>